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8"/>
  </p:notesMasterIdLst>
  <p:handoutMasterIdLst>
    <p:handoutMasterId r:id="rId9"/>
  </p:handoutMasterIdLst>
  <p:sldIdLst>
    <p:sldId id="256" r:id="rId2"/>
    <p:sldId id="287" r:id="rId3"/>
    <p:sldId id="292" r:id="rId4"/>
    <p:sldId id="289" r:id="rId5"/>
    <p:sldId id="291" r:id="rId6"/>
    <p:sldId id="28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2D51D5D-9551-C246-94E2-28139685697B}">
          <p14:sldIdLst>
            <p14:sldId id="256"/>
          </p14:sldIdLst>
        </p14:section>
        <p14:section name="The &quot;Big Picture&quot; on change" id="{6A31822B-CFC2-2D49-9638-BDD0FD4A32EA}">
          <p14:sldIdLst>
            <p14:sldId id="287"/>
          </p14:sldIdLst>
        </p14:section>
        <p14:section name="Role of IC" id="{AD07F205-842E-FE41-AA34-45A1E8E17448}">
          <p14:sldIdLst>
            <p14:sldId id="292"/>
            <p14:sldId id="289"/>
            <p14:sldId id="291"/>
            <p14:sldId id="286"/>
          </p14:sldIdLst>
        </p14:section>
        <p14:section name="Supporting key stakeholders" id="{4AFD13D6-A574-9648-962F-A50C9FB3D2FD}">
          <p14:sldIdLst/>
        </p14:section>
        <p14:section name="Measuring impact of change comms" id="{FD0DEE09-AB6D-6149-A542-20BAB9026BA5}">
          <p14:sldIdLst/>
        </p14:section>
        <p14:section name="Where do we go?" id="{7ECA8D35-C394-B14A-8169-9AD8A6E042DA}">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clrMru>
    <a:srgbClr val="72605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3" autoAdjust="0"/>
    <p:restoredTop sz="91013" autoAdjust="0"/>
  </p:normalViewPr>
  <p:slideViewPr>
    <p:cSldViewPr snapToGrid="0" snapToObjects="1">
      <p:cViewPr>
        <p:scale>
          <a:sx n="90" d="100"/>
          <a:sy n="90" d="100"/>
        </p:scale>
        <p:origin x="-5240" y="-16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8"/>
    </p:cViewPr>
  </p:sorterViewPr>
  <p:notesViewPr>
    <p:cSldViewPr snapToGrid="0" snapToObjects="1">
      <p:cViewPr varScale="1">
        <p:scale>
          <a:sx n="70" d="100"/>
          <a:sy n="70" d="100"/>
        </p:scale>
        <p:origin x="-3544"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1DD10D2-2857-2A4B-812F-70A284B61709}" type="slidenum">
              <a:rPr lang="en-US" smtClean="0"/>
              <a:pPr/>
              <a:t>‹#›</a:t>
            </a:fld>
            <a:endParaRPr lang="en-US"/>
          </a:p>
        </p:txBody>
      </p:sp>
    </p:spTree>
    <p:extLst>
      <p:ext uri="{BB962C8B-B14F-4D97-AF65-F5344CB8AC3E}">
        <p14:creationId xmlns:p14="http://schemas.microsoft.com/office/powerpoint/2010/main" val="102304079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B4EF8A-04CD-CC40-B76E-F7D0CCF99696}" type="slidenum">
              <a:rPr lang="en-US" smtClean="0"/>
              <a:pPr/>
              <a:t>‹#›</a:t>
            </a:fld>
            <a:endParaRPr lang="en-US"/>
          </a:p>
        </p:txBody>
      </p:sp>
    </p:spTree>
    <p:extLst>
      <p:ext uri="{BB962C8B-B14F-4D97-AF65-F5344CB8AC3E}">
        <p14:creationId xmlns:p14="http://schemas.microsoft.com/office/powerpoint/2010/main" val="1260531975"/>
      </p:ext>
    </p:extLst>
  </p:cSld>
  <p:clrMap bg1="lt1" tx1="dk1" bg2="lt2" tx2="dk2" accent1="accent1" accent2="accent2" accent3="accent3" accent4="accent4" accent5="accent5" accent6="accent6" hlink="hlink" folHlink="folHlink"/>
  <p:hf hdr="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B4EF8A-04CD-CC40-B76E-F7D0CCF99696}" type="slidenum">
              <a:rPr lang="en-US" smtClean="0"/>
              <a:pPr/>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03475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a typeface="ＭＳ Ｐゴシック" pitchFamily="127" charset="-128"/>
                <a:cs typeface="ＭＳ Ｐゴシック" pitchFamily="127" charset="-128"/>
              </a:rPr>
              <a:t>Include as much as you know about your main audience:</a:t>
            </a:r>
          </a:p>
          <a:p>
            <a:r>
              <a:rPr lang="en-US" dirty="0" smtClean="0">
                <a:ea typeface="ＭＳ Ｐゴシック" pitchFamily="127" charset="-128"/>
                <a:cs typeface="ＭＳ Ｐゴシック" pitchFamily="127" charset="-128"/>
              </a:rPr>
              <a:t>Gender, average age, where live, education, married/single, ethnicity, first language </a:t>
            </a:r>
          </a:p>
          <a:p>
            <a:r>
              <a:rPr lang="en-US" dirty="0" smtClean="0">
                <a:ea typeface="ＭＳ Ｐゴシック" pitchFamily="127" charset="-128"/>
                <a:cs typeface="ＭＳ Ｐゴシック" pitchFamily="127" charset="-128"/>
              </a:rPr>
              <a:t>Average length of service, average promotional prospects, ratio managers to staff, </a:t>
            </a:r>
          </a:p>
          <a:p>
            <a:r>
              <a:rPr lang="en-US" dirty="0" smtClean="0">
                <a:ea typeface="ＭＳ Ｐゴシック" pitchFamily="127" charset="-128"/>
                <a:cs typeface="ＭＳ Ｐゴシック" pitchFamily="127" charset="-128"/>
              </a:rPr>
              <a:t>Key drivers; salary, promotion, ethics of </a:t>
            </a:r>
            <a:r>
              <a:rPr lang="en-US" dirty="0" err="1" smtClean="0">
                <a:ea typeface="ＭＳ Ｐゴシック" pitchFamily="127" charset="-128"/>
                <a:cs typeface="ＭＳ Ｐゴシック" pitchFamily="127" charset="-128"/>
              </a:rPr>
              <a:t>organisation</a:t>
            </a:r>
            <a:r>
              <a:rPr lang="en-US" dirty="0" smtClean="0">
                <a:ea typeface="ＭＳ Ｐゴシック" pitchFamily="127" charset="-128"/>
                <a:cs typeface="ＭＳ Ｐゴシック" pitchFamily="127" charset="-128"/>
              </a:rPr>
              <a:t>, employer dominance in area, benefits, company car…</a:t>
            </a:r>
          </a:p>
          <a:p>
            <a:r>
              <a:rPr lang="en-US" dirty="0" smtClean="0">
                <a:ea typeface="ＭＳ Ｐゴシック" pitchFamily="127" charset="-128"/>
                <a:cs typeface="ＭＳ Ｐゴシック" pitchFamily="127" charset="-128"/>
              </a:rPr>
              <a:t>Versus the competition…</a:t>
            </a:r>
          </a:p>
          <a:p>
            <a:r>
              <a:rPr lang="en-US" dirty="0" smtClean="0">
                <a:ea typeface="ＭＳ Ｐゴシック" pitchFamily="127" charset="-128"/>
                <a:cs typeface="ＭＳ Ｐゴシック" pitchFamily="127" charset="-128"/>
              </a:rPr>
              <a:t>Media of choice</a:t>
            </a:r>
          </a:p>
          <a:p>
            <a:r>
              <a:rPr lang="en-US" dirty="0" smtClean="0">
                <a:ea typeface="ＭＳ Ｐゴシック" pitchFamily="127" charset="-128"/>
                <a:cs typeface="ＭＳ Ｐゴシック" pitchFamily="127" charset="-128"/>
              </a:rPr>
              <a:t>What resources are you drawing on? </a:t>
            </a:r>
          </a:p>
          <a:p>
            <a:r>
              <a:rPr lang="en-US" dirty="0" smtClean="0">
                <a:ea typeface="ＭＳ Ｐゴシック" pitchFamily="127" charset="-128"/>
                <a:cs typeface="ＭＳ Ｐゴシック" pitchFamily="127" charset="-128"/>
              </a:rPr>
              <a:t>When you worked in the front line, Employee Opinion Survey, </a:t>
            </a:r>
            <a:r>
              <a:rPr lang="en-US" dirty="0" err="1" smtClean="0">
                <a:ea typeface="ＭＳ Ｐゴシック" pitchFamily="127" charset="-128"/>
                <a:cs typeface="ＭＳ Ｐゴシック" pitchFamily="127" charset="-128"/>
              </a:rPr>
              <a:t>comms</a:t>
            </a:r>
            <a:r>
              <a:rPr lang="en-US" dirty="0" smtClean="0">
                <a:ea typeface="ＭＳ Ｐゴシック" pitchFamily="127" charset="-128"/>
                <a:cs typeface="ＭＳ Ｐゴシック" pitchFamily="127" charset="-128"/>
              </a:rPr>
              <a:t> survey, feedback to questionnaires, polls,</a:t>
            </a:r>
          </a:p>
          <a:p>
            <a:endParaRPr lang="en-US" dirty="0"/>
          </a:p>
        </p:txBody>
      </p:sp>
      <p:sp>
        <p:nvSpPr>
          <p:cNvPr id="4" name="Slide Number Placeholder 3"/>
          <p:cNvSpPr>
            <a:spLocks noGrp="1"/>
          </p:cNvSpPr>
          <p:nvPr>
            <p:ph type="sldNum" sz="quarter" idx="10"/>
          </p:nvPr>
        </p:nvSpPr>
        <p:spPr/>
        <p:txBody>
          <a:bodyPr/>
          <a:lstStyle/>
          <a:p>
            <a:fld id="{40B4EF8A-04CD-CC40-B76E-F7D0CCF99696}" type="slidenum">
              <a:rPr lang="en-US" smtClean="0"/>
              <a:pPr/>
              <a:t>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2604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a typeface="ＭＳ Ｐゴシック" pitchFamily="127" charset="-128"/>
                <a:cs typeface="ＭＳ Ｐゴシック" pitchFamily="127" charset="-128"/>
              </a:rPr>
              <a:t>Include as much as you know about your main audience:</a:t>
            </a:r>
          </a:p>
          <a:p>
            <a:r>
              <a:rPr lang="en-US" dirty="0" smtClean="0">
                <a:ea typeface="ＭＳ Ｐゴシック" pitchFamily="127" charset="-128"/>
                <a:cs typeface="ＭＳ Ｐゴシック" pitchFamily="127" charset="-128"/>
              </a:rPr>
              <a:t>Gender, average age, where live, education, married/single, ethnicity, first language </a:t>
            </a:r>
          </a:p>
          <a:p>
            <a:r>
              <a:rPr lang="en-US" dirty="0" smtClean="0">
                <a:ea typeface="ＭＳ Ｐゴシック" pitchFamily="127" charset="-128"/>
                <a:cs typeface="ＭＳ Ｐゴシック" pitchFamily="127" charset="-128"/>
              </a:rPr>
              <a:t>Average length of service, average promotional prospects, ratio managers to staff, </a:t>
            </a:r>
          </a:p>
          <a:p>
            <a:r>
              <a:rPr lang="en-US" dirty="0" smtClean="0">
                <a:ea typeface="ＭＳ Ｐゴシック" pitchFamily="127" charset="-128"/>
                <a:cs typeface="ＭＳ Ｐゴシック" pitchFamily="127" charset="-128"/>
              </a:rPr>
              <a:t>Key drivers; salary, promotion, ethics of </a:t>
            </a:r>
            <a:r>
              <a:rPr lang="en-US" dirty="0" err="1" smtClean="0">
                <a:ea typeface="ＭＳ Ｐゴシック" pitchFamily="127" charset="-128"/>
                <a:cs typeface="ＭＳ Ｐゴシック" pitchFamily="127" charset="-128"/>
              </a:rPr>
              <a:t>organisation</a:t>
            </a:r>
            <a:r>
              <a:rPr lang="en-US" dirty="0" smtClean="0">
                <a:ea typeface="ＭＳ Ｐゴシック" pitchFamily="127" charset="-128"/>
                <a:cs typeface="ＭＳ Ｐゴシック" pitchFamily="127" charset="-128"/>
              </a:rPr>
              <a:t>, employer dominance in area, benefits, company car…</a:t>
            </a:r>
          </a:p>
          <a:p>
            <a:r>
              <a:rPr lang="en-US" dirty="0" smtClean="0">
                <a:ea typeface="ＭＳ Ｐゴシック" pitchFamily="127" charset="-128"/>
                <a:cs typeface="ＭＳ Ｐゴシック" pitchFamily="127" charset="-128"/>
              </a:rPr>
              <a:t>Versus the competition…</a:t>
            </a:r>
          </a:p>
          <a:p>
            <a:r>
              <a:rPr lang="en-US" dirty="0" smtClean="0">
                <a:ea typeface="ＭＳ Ｐゴシック" pitchFamily="127" charset="-128"/>
                <a:cs typeface="ＭＳ Ｐゴシック" pitchFamily="127" charset="-128"/>
              </a:rPr>
              <a:t>Media of choice</a:t>
            </a:r>
          </a:p>
          <a:p>
            <a:r>
              <a:rPr lang="en-US" dirty="0" smtClean="0">
                <a:ea typeface="ＭＳ Ｐゴシック" pitchFamily="127" charset="-128"/>
                <a:cs typeface="ＭＳ Ｐゴシック" pitchFamily="127" charset="-128"/>
              </a:rPr>
              <a:t>What resources are you drawing on? </a:t>
            </a:r>
          </a:p>
          <a:p>
            <a:r>
              <a:rPr lang="en-US" dirty="0" smtClean="0">
                <a:ea typeface="ＭＳ Ｐゴシック" pitchFamily="127" charset="-128"/>
                <a:cs typeface="ＭＳ Ｐゴシック" pitchFamily="127" charset="-128"/>
              </a:rPr>
              <a:t>When you worked in the front line, Employee Opinion Survey, </a:t>
            </a:r>
            <a:r>
              <a:rPr lang="en-US" dirty="0" err="1" smtClean="0">
                <a:ea typeface="ＭＳ Ｐゴシック" pitchFamily="127" charset="-128"/>
                <a:cs typeface="ＭＳ Ｐゴシック" pitchFamily="127" charset="-128"/>
              </a:rPr>
              <a:t>comms</a:t>
            </a:r>
            <a:r>
              <a:rPr lang="en-US" dirty="0" smtClean="0">
                <a:ea typeface="ＭＳ Ｐゴシック" pitchFamily="127" charset="-128"/>
                <a:cs typeface="ＭＳ Ｐゴシック" pitchFamily="127" charset="-128"/>
              </a:rPr>
              <a:t> survey, feedback to questionnaires, polls,</a:t>
            </a:r>
          </a:p>
          <a:p>
            <a:endParaRPr lang="en-US" dirty="0"/>
          </a:p>
        </p:txBody>
      </p:sp>
      <p:sp>
        <p:nvSpPr>
          <p:cNvPr id="4" name="Slide Number Placeholder 3"/>
          <p:cNvSpPr>
            <a:spLocks noGrp="1"/>
          </p:cNvSpPr>
          <p:nvPr>
            <p:ph type="sldNum" sz="quarter" idx="10"/>
          </p:nvPr>
        </p:nvSpPr>
        <p:spPr/>
        <p:txBody>
          <a:bodyPr/>
          <a:lstStyle/>
          <a:p>
            <a:fld id="{40B4EF8A-04CD-CC40-B76E-F7D0CCF99696}" type="slidenum">
              <a:rPr lang="en-US" smtClean="0"/>
              <a:pPr/>
              <a:t>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26044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a typeface="ＭＳ Ｐゴシック" pitchFamily="127" charset="-128"/>
                <a:cs typeface="ＭＳ Ｐゴシック" pitchFamily="127" charset="-128"/>
              </a:rPr>
              <a:t>Include as much as you know about your main audience:</a:t>
            </a:r>
          </a:p>
          <a:p>
            <a:r>
              <a:rPr lang="en-US" dirty="0" smtClean="0">
                <a:ea typeface="ＭＳ Ｐゴシック" pitchFamily="127" charset="-128"/>
                <a:cs typeface="ＭＳ Ｐゴシック" pitchFamily="127" charset="-128"/>
              </a:rPr>
              <a:t>Gender, average age, where live, education, married/single, ethnicity, first language </a:t>
            </a:r>
          </a:p>
          <a:p>
            <a:r>
              <a:rPr lang="en-US" dirty="0" smtClean="0">
                <a:ea typeface="ＭＳ Ｐゴシック" pitchFamily="127" charset="-128"/>
                <a:cs typeface="ＭＳ Ｐゴシック" pitchFamily="127" charset="-128"/>
              </a:rPr>
              <a:t>Average length of service, average promotional prospects, ratio managers to staff, </a:t>
            </a:r>
          </a:p>
          <a:p>
            <a:r>
              <a:rPr lang="en-US" dirty="0" smtClean="0">
                <a:ea typeface="ＭＳ Ｐゴシック" pitchFamily="127" charset="-128"/>
                <a:cs typeface="ＭＳ Ｐゴシック" pitchFamily="127" charset="-128"/>
              </a:rPr>
              <a:t>Key drivers; salary, promotion, ethics of </a:t>
            </a:r>
            <a:r>
              <a:rPr lang="en-US" dirty="0" err="1" smtClean="0">
                <a:ea typeface="ＭＳ Ｐゴシック" pitchFamily="127" charset="-128"/>
                <a:cs typeface="ＭＳ Ｐゴシック" pitchFamily="127" charset="-128"/>
              </a:rPr>
              <a:t>organisation</a:t>
            </a:r>
            <a:r>
              <a:rPr lang="en-US" dirty="0" smtClean="0">
                <a:ea typeface="ＭＳ Ｐゴシック" pitchFamily="127" charset="-128"/>
                <a:cs typeface="ＭＳ Ｐゴシック" pitchFamily="127" charset="-128"/>
              </a:rPr>
              <a:t>, employer dominance in area, benefits, company car…</a:t>
            </a:r>
          </a:p>
          <a:p>
            <a:r>
              <a:rPr lang="en-US" dirty="0" smtClean="0">
                <a:ea typeface="ＭＳ Ｐゴシック" pitchFamily="127" charset="-128"/>
                <a:cs typeface="ＭＳ Ｐゴシック" pitchFamily="127" charset="-128"/>
              </a:rPr>
              <a:t>Versus the competition…</a:t>
            </a:r>
          </a:p>
          <a:p>
            <a:r>
              <a:rPr lang="en-US" dirty="0" smtClean="0">
                <a:ea typeface="ＭＳ Ｐゴシック" pitchFamily="127" charset="-128"/>
                <a:cs typeface="ＭＳ Ｐゴシック" pitchFamily="127" charset="-128"/>
              </a:rPr>
              <a:t>Media of choice</a:t>
            </a:r>
          </a:p>
          <a:p>
            <a:r>
              <a:rPr lang="en-US" dirty="0" smtClean="0">
                <a:ea typeface="ＭＳ Ｐゴシック" pitchFamily="127" charset="-128"/>
                <a:cs typeface="ＭＳ Ｐゴシック" pitchFamily="127" charset="-128"/>
              </a:rPr>
              <a:t>What resources are you drawing on? </a:t>
            </a:r>
          </a:p>
          <a:p>
            <a:r>
              <a:rPr lang="en-US" dirty="0" smtClean="0">
                <a:ea typeface="ＭＳ Ｐゴシック" pitchFamily="127" charset="-128"/>
                <a:cs typeface="ＭＳ Ｐゴシック" pitchFamily="127" charset="-128"/>
              </a:rPr>
              <a:t>When you worked in the front line, Employee Opinion Survey, </a:t>
            </a:r>
            <a:r>
              <a:rPr lang="en-US" dirty="0" err="1" smtClean="0">
                <a:ea typeface="ＭＳ Ｐゴシック" pitchFamily="127" charset="-128"/>
                <a:cs typeface="ＭＳ Ｐゴシック" pitchFamily="127" charset="-128"/>
              </a:rPr>
              <a:t>comms</a:t>
            </a:r>
            <a:r>
              <a:rPr lang="en-US" dirty="0" smtClean="0">
                <a:ea typeface="ＭＳ Ｐゴシック" pitchFamily="127" charset="-128"/>
                <a:cs typeface="ＭＳ Ｐゴシック" pitchFamily="127" charset="-128"/>
              </a:rPr>
              <a:t> survey, feedback to questionnaires, polls,</a:t>
            </a:r>
          </a:p>
          <a:p>
            <a:endParaRPr lang="en-US" dirty="0"/>
          </a:p>
        </p:txBody>
      </p:sp>
      <p:sp>
        <p:nvSpPr>
          <p:cNvPr id="4" name="Slide Number Placeholder 3"/>
          <p:cNvSpPr>
            <a:spLocks noGrp="1"/>
          </p:cNvSpPr>
          <p:nvPr>
            <p:ph type="sldNum" sz="quarter" idx="10"/>
          </p:nvPr>
        </p:nvSpPr>
        <p:spPr/>
        <p:txBody>
          <a:bodyPr/>
          <a:lstStyle/>
          <a:p>
            <a:fld id="{40B4EF8A-04CD-CC40-B76E-F7D0CCF99696}" type="slidenum">
              <a:rPr lang="en-US" smtClean="0"/>
              <a:pPr/>
              <a:t>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26044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a typeface="ＭＳ Ｐゴシック" pitchFamily="127" charset="-128"/>
                <a:cs typeface="ＭＳ Ｐゴシック" pitchFamily="127" charset="-128"/>
              </a:rPr>
              <a:t>Include as much as you know about your main audience:</a:t>
            </a:r>
          </a:p>
          <a:p>
            <a:r>
              <a:rPr lang="en-US" dirty="0" smtClean="0">
                <a:ea typeface="ＭＳ Ｐゴシック" pitchFamily="127" charset="-128"/>
                <a:cs typeface="ＭＳ Ｐゴシック" pitchFamily="127" charset="-128"/>
              </a:rPr>
              <a:t>Gender, average age, where live, education, married/single, ethnicity, first language </a:t>
            </a:r>
          </a:p>
          <a:p>
            <a:r>
              <a:rPr lang="en-US" dirty="0" smtClean="0">
                <a:ea typeface="ＭＳ Ｐゴシック" pitchFamily="127" charset="-128"/>
                <a:cs typeface="ＭＳ Ｐゴシック" pitchFamily="127" charset="-128"/>
              </a:rPr>
              <a:t>Average length of service, average promotional prospects, ratio managers to staff, </a:t>
            </a:r>
          </a:p>
          <a:p>
            <a:r>
              <a:rPr lang="en-US" dirty="0" smtClean="0">
                <a:ea typeface="ＭＳ Ｐゴシック" pitchFamily="127" charset="-128"/>
                <a:cs typeface="ＭＳ Ｐゴシック" pitchFamily="127" charset="-128"/>
              </a:rPr>
              <a:t>Key drivers; salary, promotion, ethics of </a:t>
            </a:r>
            <a:r>
              <a:rPr lang="en-US" dirty="0" err="1" smtClean="0">
                <a:ea typeface="ＭＳ Ｐゴシック" pitchFamily="127" charset="-128"/>
                <a:cs typeface="ＭＳ Ｐゴシック" pitchFamily="127" charset="-128"/>
              </a:rPr>
              <a:t>organisation</a:t>
            </a:r>
            <a:r>
              <a:rPr lang="en-US" dirty="0" smtClean="0">
                <a:ea typeface="ＭＳ Ｐゴシック" pitchFamily="127" charset="-128"/>
                <a:cs typeface="ＭＳ Ｐゴシック" pitchFamily="127" charset="-128"/>
              </a:rPr>
              <a:t>, employer dominance in area, benefits, company car…</a:t>
            </a:r>
          </a:p>
          <a:p>
            <a:r>
              <a:rPr lang="en-US" dirty="0" smtClean="0">
                <a:ea typeface="ＭＳ Ｐゴシック" pitchFamily="127" charset="-128"/>
                <a:cs typeface="ＭＳ Ｐゴシック" pitchFamily="127" charset="-128"/>
              </a:rPr>
              <a:t>Versus the competition…</a:t>
            </a:r>
          </a:p>
          <a:p>
            <a:r>
              <a:rPr lang="en-US" dirty="0" smtClean="0">
                <a:ea typeface="ＭＳ Ｐゴシック" pitchFamily="127" charset="-128"/>
                <a:cs typeface="ＭＳ Ｐゴシック" pitchFamily="127" charset="-128"/>
              </a:rPr>
              <a:t>Media of choice</a:t>
            </a:r>
          </a:p>
          <a:p>
            <a:r>
              <a:rPr lang="en-US" dirty="0" smtClean="0">
                <a:ea typeface="ＭＳ Ｐゴシック" pitchFamily="127" charset="-128"/>
                <a:cs typeface="ＭＳ Ｐゴシック" pitchFamily="127" charset="-128"/>
              </a:rPr>
              <a:t>What resources are you drawing on? </a:t>
            </a:r>
          </a:p>
          <a:p>
            <a:r>
              <a:rPr lang="en-US" dirty="0" smtClean="0">
                <a:ea typeface="ＭＳ Ｐゴシック" pitchFamily="127" charset="-128"/>
                <a:cs typeface="ＭＳ Ｐゴシック" pitchFamily="127" charset="-128"/>
              </a:rPr>
              <a:t>When you worked in the front line, Employee Opinion Survey, </a:t>
            </a:r>
            <a:r>
              <a:rPr lang="en-US" dirty="0" err="1" smtClean="0">
                <a:ea typeface="ＭＳ Ｐゴシック" pitchFamily="127" charset="-128"/>
                <a:cs typeface="ＭＳ Ｐゴシック" pitchFamily="127" charset="-128"/>
              </a:rPr>
              <a:t>comms</a:t>
            </a:r>
            <a:r>
              <a:rPr lang="en-US" dirty="0" smtClean="0">
                <a:ea typeface="ＭＳ Ｐゴシック" pitchFamily="127" charset="-128"/>
                <a:cs typeface="ＭＳ Ｐゴシック" pitchFamily="127" charset="-128"/>
              </a:rPr>
              <a:t> survey, feedback to questionnaires, polls,</a:t>
            </a:r>
          </a:p>
          <a:p>
            <a:endParaRPr lang="en-US" dirty="0"/>
          </a:p>
        </p:txBody>
      </p:sp>
      <p:sp>
        <p:nvSpPr>
          <p:cNvPr id="4" name="Slide Number Placeholder 3"/>
          <p:cNvSpPr>
            <a:spLocks noGrp="1"/>
          </p:cNvSpPr>
          <p:nvPr>
            <p:ph type="sldNum" sz="quarter" idx="10"/>
          </p:nvPr>
        </p:nvSpPr>
        <p:spPr/>
        <p:txBody>
          <a:bodyPr/>
          <a:lstStyle/>
          <a:p>
            <a:fld id="{40B4EF8A-04CD-CC40-B76E-F7D0CCF99696}" type="slidenum">
              <a:rPr lang="en-US" smtClean="0"/>
              <a:pPr/>
              <a:t>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26044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a typeface="ＭＳ Ｐゴシック" pitchFamily="127" charset="-128"/>
                <a:cs typeface="ＭＳ Ｐゴシック" pitchFamily="127" charset="-128"/>
              </a:rPr>
              <a:t>Include as much as you know about your main audience:</a:t>
            </a:r>
          </a:p>
          <a:p>
            <a:r>
              <a:rPr lang="en-US" dirty="0" smtClean="0">
                <a:ea typeface="ＭＳ Ｐゴシック" pitchFamily="127" charset="-128"/>
                <a:cs typeface="ＭＳ Ｐゴシック" pitchFamily="127" charset="-128"/>
              </a:rPr>
              <a:t>Gender, average age, where live, education, married/single, ethnicity, first language </a:t>
            </a:r>
          </a:p>
          <a:p>
            <a:r>
              <a:rPr lang="en-US" dirty="0" smtClean="0">
                <a:ea typeface="ＭＳ Ｐゴシック" pitchFamily="127" charset="-128"/>
                <a:cs typeface="ＭＳ Ｐゴシック" pitchFamily="127" charset="-128"/>
              </a:rPr>
              <a:t>Average length of service, average promotional prospects, ratio managers to staff, </a:t>
            </a:r>
          </a:p>
          <a:p>
            <a:r>
              <a:rPr lang="en-US" dirty="0" smtClean="0">
                <a:ea typeface="ＭＳ Ｐゴシック" pitchFamily="127" charset="-128"/>
                <a:cs typeface="ＭＳ Ｐゴシック" pitchFamily="127" charset="-128"/>
              </a:rPr>
              <a:t>Key drivers; salary, promotion, ethics of </a:t>
            </a:r>
            <a:r>
              <a:rPr lang="en-US" dirty="0" err="1" smtClean="0">
                <a:ea typeface="ＭＳ Ｐゴシック" pitchFamily="127" charset="-128"/>
                <a:cs typeface="ＭＳ Ｐゴシック" pitchFamily="127" charset="-128"/>
              </a:rPr>
              <a:t>organisation</a:t>
            </a:r>
            <a:r>
              <a:rPr lang="en-US" dirty="0" smtClean="0">
                <a:ea typeface="ＭＳ Ｐゴシック" pitchFamily="127" charset="-128"/>
                <a:cs typeface="ＭＳ Ｐゴシック" pitchFamily="127" charset="-128"/>
              </a:rPr>
              <a:t>, employer dominance in area, benefits, company car…</a:t>
            </a:r>
          </a:p>
          <a:p>
            <a:r>
              <a:rPr lang="en-US" dirty="0" smtClean="0">
                <a:ea typeface="ＭＳ Ｐゴシック" pitchFamily="127" charset="-128"/>
                <a:cs typeface="ＭＳ Ｐゴシック" pitchFamily="127" charset="-128"/>
              </a:rPr>
              <a:t>Versus the competition…</a:t>
            </a:r>
          </a:p>
          <a:p>
            <a:r>
              <a:rPr lang="en-US" dirty="0" smtClean="0">
                <a:ea typeface="ＭＳ Ｐゴシック" pitchFamily="127" charset="-128"/>
                <a:cs typeface="ＭＳ Ｐゴシック" pitchFamily="127" charset="-128"/>
              </a:rPr>
              <a:t>Media of choice</a:t>
            </a:r>
          </a:p>
          <a:p>
            <a:r>
              <a:rPr lang="en-US" dirty="0" smtClean="0">
                <a:ea typeface="ＭＳ Ｐゴシック" pitchFamily="127" charset="-128"/>
                <a:cs typeface="ＭＳ Ｐゴシック" pitchFamily="127" charset="-128"/>
              </a:rPr>
              <a:t>What resources are you drawing on? </a:t>
            </a:r>
          </a:p>
          <a:p>
            <a:r>
              <a:rPr lang="en-US" dirty="0" smtClean="0">
                <a:ea typeface="ＭＳ Ｐゴシック" pitchFamily="127" charset="-128"/>
                <a:cs typeface="ＭＳ Ｐゴシック" pitchFamily="127" charset="-128"/>
              </a:rPr>
              <a:t>When you worked in the front line, Employee Opinion Survey, </a:t>
            </a:r>
            <a:r>
              <a:rPr lang="en-US" dirty="0" err="1" smtClean="0">
                <a:ea typeface="ＭＳ Ｐゴシック" pitchFamily="127" charset="-128"/>
                <a:cs typeface="ＭＳ Ｐゴシック" pitchFamily="127" charset="-128"/>
              </a:rPr>
              <a:t>comms</a:t>
            </a:r>
            <a:r>
              <a:rPr lang="en-US" dirty="0" smtClean="0">
                <a:ea typeface="ＭＳ Ｐゴシック" pitchFamily="127" charset="-128"/>
                <a:cs typeface="ＭＳ Ｐゴシック" pitchFamily="127" charset="-128"/>
              </a:rPr>
              <a:t> survey, feedback to questionnaires, polls,</a:t>
            </a:r>
          </a:p>
          <a:p>
            <a:endParaRPr lang="en-US" dirty="0"/>
          </a:p>
        </p:txBody>
      </p:sp>
      <p:sp>
        <p:nvSpPr>
          <p:cNvPr id="4" name="Slide Number Placeholder 3"/>
          <p:cNvSpPr>
            <a:spLocks noGrp="1"/>
          </p:cNvSpPr>
          <p:nvPr>
            <p:ph type="sldNum" sz="quarter" idx="10"/>
          </p:nvPr>
        </p:nvSpPr>
        <p:spPr/>
        <p:txBody>
          <a:bodyPr/>
          <a:lstStyle/>
          <a:p>
            <a:fld id="{40B4EF8A-04CD-CC40-B76E-F7D0CCF99696}" type="slidenum">
              <a:rPr lang="en-US" smtClean="0"/>
              <a:pPr/>
              <a:t>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26044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ounded Rectangle 9"/>
          <p:cNvSpPr/>
          <p:nvPr/>
        </p:nvSpPr>
        <p:spPr>
          <a:xfrm>
            <a:off x="180000" y="2012455"/>
            <a:ext cx="8784000" cy="4159745"/>
          </a:xfrm>
          <a:prstGeom prst="roundRect">
            <a:avLst>
              <a:gd name="adj" fmla="val 2563"/>
            </a:avLst>
          </a:prstGeom>
          <a:gradFill flip="none" rotWithShape="1">
            <a:gsLst>
              <a:gs pos="0">
                <a:srgbClr val="8B0019"/>
              </a:gs>
              <a:gs pos="100000">
                <a:srgbClr val="C41230"/>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ffectLst/>
              <a:latin typeface="Tw Cen MT"/>
            </a:endParaRPr>
          </a:p>
        </p:txBody>
      </p:sp>
      <p:sp>
        <p:nvSpPr>
          <p:cNvPr id="2" name="Title 1"/>
          <p:cNvSpPr>
            <a:spLocks noGrp="1"/>
          </p:cNvSpPr>
          <p:nvPr>
            <p:ph type="ctrTitle"/>
          </p:nvPr>
        </p:nvSpPr>
        <p:spPr>
          <a:xfrm>
            <a:off x="762000" y="2146620"/>
            <a:ext cx="7543800" cy="2566991"/>
          </a:xfrm>
        </p:spPr>
        <p:txBody>
          <a:bodyPr>
            <a:noAutofit/>
          </a:bodyPr>
          <a:lstStyle>
            <a:lvl1pPr algn="l">
              <a:defRPr sz="5400">
                <a:solidFill>
                  <a:schemeClr val="bg1"/>
                </a:solidFil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762000" y="4724400"/>
            <a:ext cx="7543800" cy="990600"/>
          </a:xfrm>
        </p:spPr>
        <p:txBody>
          <a:bodyPr anchor="t" anchorCtr="0">
            <a:normAutofit/>
          </a:bodyPr>
          <a:lstStyle>
            <a:lvl1pPr marL="0" indent="0" algn="l">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914400" y="685800"/>
            <a:ext cx="7239000" cy="3886200"/>
          </a:xfrm>
        </p:spPr>
        <p:txBody>
          <a:bodyPr vert="eaVert" anchor="t" anchorCtr="0"/>
          <a:lstStyle>
            <a:lvl4pPr>
              <a:defRPr>
                <a:latin typeface="Tw Cen MT"/>
              </a:defRPr>
            </a:lvl4pPr>
            <a:lvl5pPr>
              <a:defRPr>
                <a:latin typeface="Tw Cen MT"/>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0" name="Title 1"/>
          <p:cNvSpPr>
            <a:spLocks noGrp="1"/>
          </p:cNvSpPr>
          <p:nvPr>
            <p:ph type="title"/>
          </p:nvPr>
        </p:nvSpPr>
        <p:spPr>
          <a:xfrm>
            <a:off x="180000" y="5272691"/>
            <a:ext cx="8784000" cy="674413"/>
          </a:xfrm>
        </p:spPr>
        <p:txBody>
          <a:bodyPr/>
          <a:lstStyle/>
          <a:p>
            <a:r>
              <a:rPr lang="en-GB" smtClean="0"/>
              <a:t>Click to edit Master title style</a:t>
            </a:r>
            <a:endParaRPr lang="en-US" dirty="0"/>
          </a:p>
        </p:txBody>
      </p:sp>
      <p:sp>
        <p:nvSpPr>
          <p:cNvPr id="7" name="Slide Number Placeholder 5"/>
          <p:cNvSpPr>
            <a:spLocks noGrp="1"/>
          </p:cNvSpPr>
          <p:nvPr>
            <p:ph type="sldNum" sz="quarter" idx="4"/>
          </p:nvPr>
        </p:nvSpPr>
        <p:spPr>
          <a:xfrm>
            <a:off x="8202000" y="6394256"/>
            <a:ext cx="762000" cy="365125"/>
          </a:xfrm>
          <a:prstGeom prst="rect">
            <a:avLst/>
          </a:prstGeom>
        </p:spPr>
        <p:txBody>
          <a:bodyPr/>
          <a:lstStyle>
            <a:lvl1pPr algn="r">
              <a:defRPr sz="1000" b="1" i="0">
                <a:solidFill>
                  <a:srgbClr val="FFFFFF"/>
                </a:solidFill>
                <a:latin typeface="Tw Cen MT"/>
                <a:cs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5243" y="685803"/>
            <a:ext cx="972207" cy="4876800"/>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1217448" y="685801"/>
            <a:ext cx="7088352" cy="4876800"/>
          </a:xfrm>
        </p:spPr>
        <p:txBody>
          <a:bodyPr vert="eaVert" anchor="t" anchorCtr="0"/>
          <a:lstStyle>
            <a:lvl4pPr>
              <a:defRPr>
                <a:latin typeface="Tw Cen MT"/>
              </a:defRPr>
            </a:lvl4pPr>
            <a:lvl5pPr>
              <a:defRPr>
                <a:latin typeface="Tw Cen MT"/>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Slide Number Placeholder 5"/>
          <p:cNvSpPr>
            <a:spLocks noGrp="1"/>
          </p:cNvSpPr>
          <p:nvPr>
            <p:ph type="sldNum" sz="quarter" idx="4"/>
          </p:nvPr>
        </p:nvSpPr>
        <p:spPr>
          <a:xfrm>
            <a:off x="8202000" y="6394256"/>
            <a:ext cx="762000" cy="365125"/>
          </a:xfrm>
          <a:prstGeom prst="rect">
            <a:avLst/>
          </a:prstGeom>
        </p:spPr>
        <p:txBody>
          <a:bodyPr/>
          <a:lstStyle>
            <a:lvl1pPr algn="r">
              <a:defRPr sz="1000" b="1" i="0">
                <a:solidFill>
                  <a:srgbClr val="FFFFFF"/>
                </a:solidFill>
                <a:latin typeface="Tw Cen MT"/>
                <a:cs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777240" y="457200"/>
            <a:ext cx="7543800" cy="2895600"/>
          </a:xfrm>
          <a:ln w="6350">
            <a:solidFill>
              <a:schemeClr val="tx2"/>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850392" y="3505200"/>
            <a:ext cx="7391400" cy="80486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7" name="Slide Number Placeholder 5"/>
          <p:cNvSpPr>
            <a:spLocks noGrp="1"/>
          </p:cNvSpPr>
          <p:nvPr>
            <p:ph type="sldNum" sz="quarter" idx="12"/>
          </p:nvPr>
        </p:nvSpPr>
        <p:spPr>
          <a:xfrm>
            <a:off x="7644455" y="5532753"/>
            <a:ext cx="762000" cy="365125"/>
          </a:xfrm>
          <a:prstGeom prst="rect">
            <a:avLst/>
          </a:prstGeom>
        </p:spPr>
        <p:txBody>
          <a:bodyPr/>
          <a:lstStyle>
            <a:lvl1pPr>
              <a:defRPr>
                <a:latin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914400" y="685800"/>
            <a:ext cx="7239000" cy="3886200"/>
          </a:xfrm>
        </p:spPr>
        <p:txBody>
          <a:bodyPr vert="eaVert" anchor="t"/>
          <a:lstStyle>
            <a:lvl4pPr>
              <a:defRPr>
                <a:latin typeface="Tw Cen MT"/>
              </a:defRPr>
            </a:lvl4pPr>
            <a:lvl5pPr>
              <a:defRPr>
                <a:latin typeface="Tw Cen MT"/>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0" name="Title 1"/>
          <p:cNvSpPr>
            <a:spLocks noGrp="1"/>
          </p:cNvSpPr>
          <p:nvPr>
            <p:ph type="title"/>
          </p:nvPr>
        </p:nvSpPr>
        <p:spPr>
          <a:xfrm>
            <a:off x="180000" y="5272691"/>
            <a:ext cx="8784000" cy="674413"/>
          </a:xfrm>
        </p:spPr>
        <p:txBody>
          <a:bodyPr/>
          <a:lstStyle/>
          <a:p>
            <a:r>
              <a:rPr lang="en-GB" smtClean="0"/>
              <a:t>Click to edit Master title style</a:t>
            </a:r>
            <a:endParaRPr lang="en-US" dirty="0"/>
          </a:p>
        </p:txBody>
      </p:sp>
      <p:sp>
        <p:nvSpPr>
          <p:cNvPr id="6" name="Slide Number Placeholder 5"/>
          <p:cNvSpPr>
            <a:spLocks noGrp="1"/>
          </p:cNvSpPr>
          <p:nvPr>
            <p:ph type="sldNum" sz="quarter" idx="12"/>
          </p:nvPr>
        </p:nvSpPr>
        <p:spPr>
          <a:xfrm>
            <a:off x="7644455" y="5532753"/>
            <a:ext cx="762000" cy="365125"/>
          </a:xfrm>
          <a:prstGeom prst="rect">
            <a:avLst/>
          </a:prstGeom>
        </p:spPr>
        <p:txBody>
          <a:bodyPr/>
          <a:lstStyle>
            <a:lvl1pPr>
              <a:defRPr>
                <a:latin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777240" y="457200"/>
            <a:ext cx="7543800" cy="2895600"/>
          </a:xfrm>
          <a:ln w="6350">
            <a:solidFill>
              <a:schemeClr val="tx2"/>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850392" y="3505200"/>
            <a:ext cx="7391400" cy="80486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1" name="Title 1"/>
          <p:cNvSpPr>
            <a:spLocks noGrp="1"/>
          </p:cNvSpPr>
          <p:nvPr>
            <p:ph type="title"/>
          </p:nvPr>
        </p:nvSpPr>
        <p:spPr>
          <a:xfrm>
            <a:off x="180000" y="5272691"/>
            <a:ext cx="8784000" cy="674413"/>
          </a:xfrm>
        </p:spPr>
        <p:txBody>
          <a:bodyPr/>
          <a:lstStyle/>
          <a:p>
            <a:r>
              <a:rPr lang="en-GB" smtClean="0"/>
              <a:t>Click to edit Master title style</a:t>
            </a:r>
            <a:endParaRPr lang="en-US" dirty="0"/>
          </a:p>
        </p:txBody>
      </p:sp>
      <p:sp>
        <p:nvSpPr>
          <p:cNvPr id="7" name="Slide Number Placeholder 5"/>
          <p:cNvSpPr>
            <a:spLocks noGrp="1"/>
          </p:cNvSpPr>
          <p:nvPr>
            <p:ph type="sldNum" sz="quarter" idx="12"/>
          </p:nvPr>
        </p:nvSpPr>
        <p:spPr>
          <a:xfrm>
            <a:off x="7644455" y="5532753"/>
            <a:ext cx="762000" cy="365125"/>
          </a:xfrm>
          <a:prstGeom prst="rect">
            <a:avLst/>
          </a:prstGeom>
        </p:spPr>
        <p:txBody>
          <a:bodyPr/>
          <a:lstStyle>
            <a:lvl1pPr>
              <a:defRPr>
                <a:latin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914400" y="685800"/>
            <a:ext cx="7239000" cy="3886200"/>
          </a:xfrm>
        </p:spPr>
        <p:txBody>
          <a:bodyPr vert="eaVert" anchor="t"/>
          <a:lstStyle>
            <a:lvl4pPr>
              <a:defRPr>
                <a:latin typeface="Tw Cen MT"/>
              </a:defRPr>
            </a:lvl4pPr>
            <a:lvl5pPr>
              <a:defRPr>
                <a:latin typeface="Tw Cen MT"/>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0" name="Title 1"/>
          <p:cNvSpPr>
            <a:spLocks noGrp="1"/>
          </p:cNvSpPr>
          <p:nvPr>
            <p:ph type="title"/>
          </p:nvPr>
        </p:nvSpPr>
        <p:spPr>
          <a:xfrm>
            <a:off x="180000" y="5272691"/>
            <a:ext cx="8784000" cy="674413"/>
          </a:xfrm>
        </p:spPr>
        <p:txBody>
          <a:bodyPr/>
          <a:lstStyle/>
          <a:p>
            <a:r>
              <a:rPr lang="en-GB" smtClean="0"/>
              <a:t>Click to edit Master title style</a:t>
            </a:r>
            <a:endParaRPr lang="en-US" dirty="0"/>
          </a:p>
        </p:txBody>
      </p:sp>
      <p:sp>
        <p:nvSpPr>
          <p:cNvPr id="6" name="Slide Number Placeholder 5"/>
          <p:cNvSpPr>
            <a:spLocks noGrp="1"/>
          </p:cNvSpPr>
          <p:nvPr>
            <p:ph type="sldNum" sz="quarter" idx="12"/>
          </p:nvPr>
        </p:nvSpPr>
        <p:spPr>
          <a:xfrm>
            <a:off x="7644455" y="5532753"/>
            <a:ext cx="762000" cy="365125"/>
          </a:xfrm>
          <a:prstGeom prst="rect">
            <a:avLst/>
          </a:prstGeom>
        </p:spPr>
        <p:txBody>
          <a:bodyPr/>
          <a:lstStyle>
            <a:lvl1pPr>
              <a:defRPr>
                <a:latin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lvl4pPr>
              <a:defRPr>
                <a:latin typeface="Tw Cen MT"/>
              </a:defRPr>
            </a:lvl4pPr>
            <a:lvl5pPr>
              <a:defRPr>
                <a:latin typeface="Tw Cen MT"/>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2" name="Slide Number Placeholder 5"/>
          <p:cNvSpPr>
            <a:spLocks noGrp="1"/>
          </p:cNvSpPr>
          <p:nvPr>
            <p:ph type="sldNum" sz="quarter" idx="4"/>
          </p:nvPr>
        </p:nvSpPr>
        <p:spPr>
          <a:xfrm>
            <a:off x="8202000" y="6404580"/>
            <a:ext cx="762000" cy="365125"/>
          </a:xfrm>
          <a:prstGeom prst="rect">
            <a:avLst/>
          </a:prstGeom>
        </p:spPr>
        <p:txBody>
          <a:bodyPr/>
          <a:lstStyle>
            <a:lvl1pPr algn="r">
              <a:defRPr sz="1000" b="1" i="0">
                <a:solidFill>
                  <a:srgbClr val="FFFFFF"/>
                </a:solidFill>
                <a:latin typeface="Tw Cen MT"/>
                <a:cs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9" name="Title 1"/>
          <p:cNvSpPr>
            <a:spLocks noGrp="1"/>
          </p:cNvSpPr>
          <p:nvPr>
            <p:ph type="ctrTitle"/>
          </p:nvPr>
        </p:nvSpPr>
        <p:spPr>
          <a:xfrm>
            <a:off x="762000" y="2146620"/>
            <a:ext cx="7543800" cy="2566991"/>
          </a:xfrm>
        </p:spPr>
        <p:txBody>
          <a:bodyPr>
            <a:noAutofit/>
          </a:bodyPr>
          <a:lstStyle>
            <a:lvl1pPr>
              <a:defRPr sz="5400">
                <a:solidFill>
                  <a:srgbClr val="595959"/>
                </a:solidFill>
              </a:defRPr>
            </a:lvl1pPr>
          </a:lstStyle>
          <a:p>
            <a:r>
              <a:rPr lang="en-GB" dirty="0" smtClean="0"/>
              <a:t>Click to edit Master title style</a:t>
            </a:r>
            <a:endParaRPr lang="en-US" dirty="0"/>
          </a:p>
        </p:txBody>
      </p:sp>
      <p:sp>
        <p:nvSpPr>
          <p:cNvPr id="10" name="Subtitle 2"/>
          <p:cNvSpPr>
            <a:spLocks noGrp="1"/>
          </p:cNvSpPr>
          <p:nvPr>
            <p:ph type="subTitle" idx="1"/>
          </p:nvPr>
        </p:nvSpPr>
        <p:spPr>
          <a:xfrm>
            <a:off x="762000" y="4724400"/>
            <a:ext cx="7543800" cy="990600"/>
          </a:xfrm>
        </p:spPr>
        <p:txBody>
          <a:bodyPr anchor="t" anchorCtr="0">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
        <p:nvSpPr>
          <p:cNvPr id="12" name="Rounded Rectangle 11"/>
          <p:cNvSpPr/>
          <p:nvPr userDrawn="1"/>
        </p:nvSpPr>
        <p:spPr>
          <a:xfrm>
            <a:off x="180000" y="6261369"/>
            <a:ext cx="8784000" cy="874086"/>
          </a:xfrm>
          <a:prstGeom prst="roundRect">
            <a:avLst>
              <a:gd name="adj" fmla="val 2563"/>
            </a:avLst>
          </a:prstGeom>
          <a:gradFill flip="none" rotWithShape="1">
            <a:gsLst>
              <a:gs pos="0">
                <a:srgbClr val="8B0019"/>
              </a:gs>
              <a:gs pos="100000">
                <a:srgbClr val="C41230"/>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ffectLst/>
              <a:latin typeface="Tw Cen MT"/>
            </a:endParaRPr>
          </a:p>
        </p:txBody>
      </p:sp>
      <p:sp>
        <p:nvSpPr>
          <p:cNvPr id="15" name="Slide Number Placeholder 5"/>
          <p:cNvSpPr>
            <a:spLocks noGrp="1"/>
          </p:cNvSpPr>
          <p:nvPr>
            <p:ph type="sldNum" sz="quarter" idx="4"/>
          </p:nvPr>
        </p:nvSpPr>
        <p:spPr>
          <a:xfrm>
            <a:off x="8202000" y="6400004"/>
            <a:ext cx="762000" cy="365125"/>
          </a:xfrm>
          <a:prstGeom prst="rect">
            <a:avLst/>
          </a:prstGeom>
        </p:spPr>
        <p:txBody>
          <a:bodyPr/>
          <a:lstStyle>
            <a:lvl1pPr algn="r">
              <a:defRPr sz="1000" b="1" i="0">
                <a:solidFill>
                  <a:schemeClr val="bg1"/>
                </a:solidFill>
                <a:latin typeface="Tw Cen MT"/>
                <a:cs typeface="Tw Cen MT"/>
              </a:defRPr>
            </a:lvl1pPr>
          </a:lstStyle>
          <a:p>
            <a:fld id="{6F8B7C7C-8A5E-7B4B-862E-1F2E36293D0A}" type="slidenum">
              <a:rPr lang="en-US" smtClean="0"/>
              <a:pPr/>
              <a:t>‹#›</a:t>
            </a:fld>
            <a:endParaRPr lang="en-US" dirty="0"/>
          </a:p>
        </p:txBody>
      </p:sp>
      <p:pic>
        <p:nvPicPr>
          <p:cNvPr id="8" name="Picture 7" descr="melcrum_logo_silverwhite2013-web-TransparentBackground-600pxWide (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000" y="6364144"/>
            <a:ext cx="1664682" cy="49385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762000" y="1300281"/>
            <a:ext cx="3657600" cy="3767328"/>
          </a:xfrm>
        </p:spPr>
        <p:txBody>
          <a:bodyPr/>
          <a:lstStyle>
            <a:lvl1pPr>
              <a:defRPr sz="2800"/>
            </a:lvl1pPr>
            <a:lvl2pPr>
              <a:defRPr sz="2400"/>
            </a:lvl2pPr>
            <a:lvl3pPr>
              <a:defRPr sz="2000"/>
            </a:lvl3pPr>
            <a:lvl4pPr>
              <a:defRPr sz="1800">
                <a:latin typeface="Tw Cen MT"/>
              </a:defRPr>
            </a:lvl4pPr>
            <a:lvl5pPr>
              <a:defRPr sz="1800">
                <a:latin typeface="Tw Cen MT"/>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1300281"/>
            <a:ext cx="3657600" cy="3767328"/>
          </a:xfrm>
        </p:spPr>
        <p:txBody>
          <a:bodyPr/>
          <a:lstStyle>
            <a:lvl1pPr>
              <a:defRPr sz="2800"/>
            </a:lvl1pPr>
            <a:lvl2pPr>
              <a:defRPr sz="2400"/>
            </a:lvl2pPr>
            <a:lvl3pPr>
              <a:defRPr sz="2000"/>
            </a:lvl3pPr>
            <a:lvl4pPr>
              <a:defRPr sz="1800">
                <a:latin typeface="Tw Cen MT"/>
              </a:defRPr>
            </a:lvl4pPr>
            <a:lvl5pPr>
              <a:defRPr sz="1800">
                <a:latin typeface="Tw Cen MT"/>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8" name="Slide Number Placeholder 5"/>
          <p:cNvSpPr>
            <a:spLocks noGrp="1"/>
          </p:cNvSpPr>
          <p:nvPr>
            <p:ph type="sldNum" sz="quarter" idx="4"/>
          </p:nvPr>
        </p:nvSpPr>
        <p:spPr>
          <a:xfrm>
            <a:off x="8202000" y="6400004"/>
            <a:ext cx="762000" cy="365125"/>
          </a:xfrm>
          <a:prstGeom prst="rect">
            <a:avLst/>
          </a:prstGeom>
        </p:spPr>
        <p:txBody>
          <a:bodyPr/>
          <a:lstStyle>
            <a:lvl1pPr algn="r">
              <a:defRPr sz="1000" b="1" i="0">
                <a:solidFill>
                  <a:schemeClr val="bg1"/>
                </a:solidFill>
                <a:latin typeface="Tw Cen MT"/>
                <a:cs typeface="Tw Cen MT"/>
              </a:defRPr>
            </a:lvl1pPr>
          </a:lstStyle>
          <a:p>
            <a:fld id="{6F8B7C7C-8A5E-7B4B-862E-1F2E36293D0A}"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dirty="0"/>
          </a:p>
        </p:txBody>
      </p:sp>
      <p:sp>
        <p:nvSpPr>
          <p:cNvPr id="3" name="Text Placeholder 2"/>
          <p:cNvSpPr>
            <a:spLocks noGrp="1"/>
          </p:cNvSpPr>
          <p:nvPr>
            <p:ph type="body" idx="1"/>
          </p:nvPr>
        </p:nvSpPr>
        <p:spPr>
          <a:xfrm>
            <a:off x="758952" y="1355980"/>
            <a:ext cx="3657600" cy="639763"/>
          </a:xfrm>
        </p:spPr>
        <p:txBody>
          <a:bodyPr anchor="b">
            <a:noAutofit/>
          </a:bodyPr>
          <a:lstStyle>
            <a:lvl1pPr marL="0" indent="0">
              <a:buNone/>
              <a:defRPr sz="2400" b="1" i="0">
                <a:solidFill>
                  <a:schemeClr val="tx1"/>
                </a:solidFill>
                <a:latin typeface="Tw Cen M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758952" y="2075644"/>
            <a:ext cx="3657600" cy="3048000"/>
          </a:xfrm>
        </p:spPr>
        <p:txBody>
          <a:bodyPr anchor="t" anchorCtr="0"/>
          <a:lstStyle>
            <a:lvl1pPr>
              <a:defRPr sz="2400"/>
            </a:lvl1pPr>
            <a:lvl2pPr>
              <a:defRPr sz="2000"/>
            </a:lvl2pPr>
            <a:lvl3pPr>
              <a:defRPr sz="1800"/>
            </a:lvl3pPr>
            <a:lvl4pPr>
              <a:defRPr sz="1600">
                <a:latin typeface="Tw Cen MT"/>
              </a:defRPr>
            </a:lvl4pPr>
            <a:lvl5pPr>
              <a:defRPr sz="1600">
                <a:latin typeface="Tw Cen MT"/>
              </a:defRPr>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Text Placeholder 4"/>
          <p:cNvSpPr>
            <a:spLocks noGrp="1"/>
          </p:cNvSpPr>
          <p:nvPr>
            <p:ph type="body" sz="quarter" idx="3"/>
          </p:nvPr>
        </p:nvSpPr>
        <p:spPr>
          <a:xfrm>
            <a:off x="4645152" y="1355980"/>
            <a:ext cx="3657600" cy="639763"/>
          </a:xfrm>
        </p:spPr>
        <p:txBody>
          <a:bodyPr anchor="b">
            <a:noAutofit/>
          </a:bodyPr>
          <a:lstStyle>
            <a:lvl1pPr marL="0" indent="0">
              <a:buNone/>
              <a:defRPr sz="2400" b="1" i="0">
                <a:solidFill>
                  <a:schemeClr val="tx1"/>
                </a:solidFill>
                <a:latin typeface="Tw Cen M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4645152" y="2075644"/>
            <a:ext cx="3657600" cy="3048000"/>
          </a:xfrm>
        </p:spPr>
        <p:txBody>
          <a:bodyPr anchor="t" anchorCtr="0"/>
          <a:lstStyle>
            <a:lvl1pPr>
              <a:defRPr sz="2400"/>
            </a:lvl1pPr>
            <a:lvl2pPr>
              <a:defRPr sz="2000"/>
            </a:lvl2pPr>
            <a:lvl3pPr>
              <a:defRPr sz="1800"/>
            </a:lvl3pPr>
            <a:lvl4pPr>
              <a:defRPr sz="1600">
                <a:latin typeface="Tw Cen MT"/>
              </a:defRPr>
            </a:lvl4pPr>
            <a:lvl5pPr>
              <a:defRPr sz="1600">
                <a:latin typeface="Tw Cen MT"/>
              </a:defRPr>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cxnSp>
        <p:nvCxnSpPr>
          <p:cNvPr id="11" name="Straight Connector 10"/>
          <p:cNvCxnSpPr/>
          <p:nvPr/>
        </p:nvCxnSpPr>
        <p:spPr>
          <a:xfrm>
            <a:off x="758952" y="1995743"/>
            <a:ext cx="3657600" cy="1588"/>
          </a:xfrm>
          <a:prstGeom prst="line">
            <a:avLst/>
          </a:prstGeom>
          <a:ln>
            <a:solidFill>
              <a:srgbClr val="C4123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995743"/>
            <a:ext cx="3657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Slide Number Placeholder 5"/>
          <p:cNvSpPr>
            <a:spLocks noGrp="1"/>
          </p:cNvSpPr>
          <p:nvPr>
            <p:ph type="sldNum" sz="quarter" idx="10"/>
          </p:nvPr>
        </p:nvSpPr>
        <p:spPr>
          <a:xfrm>
            <a:off x="8202000" y="7146384"/>
            <a:ext cx="762000" cy="365125"/>
          </a:xfrm>
          <a:prstGeom prst="rect">
            <a:avLst/>
          </a:prstGeom>
        </p:spPr>
        <p:txBody>
          <a:bodyPr/>
          <a:lstStyle>
            <a:lvl1pPr algn="r">
              <a:defRPr sz="1000" b="1" i="0">
                <a:solidFill>
                  <a:schemeClr val="bg1"/>
                </a:solidFill>
                <a:latin typeface="Tw Cen MT"/>
                <a:cs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6" name="Slide Number Placeholder 5"/>
          <p:cNvSpPr>
            <a:spLocks noGrp="1"/>
          </p:cNvSpPr>
          <p:nvPr>
            <p:ph type="sldNum" sz="quarter" idx="4"/>
          </p:nvPr>
        </p:nvSpPr>
        <p:spPr>
          <a:xfrm>
            <a:off x="8202000" y="6400004"/>
            <a:ext cx="762000" cy="365125"/>
          </a:xfrm>
          <a:prstGeom prst="rect">
            <a:avLst/>
          </a:prstGeom>
        </p:spPr>
        <p:txBody>
          <a:bodyPr/>
          <a:lstStyle>
            <a:lvl1pPr algn="r">
              <a:defRPr sz="1000" b="1" i="0">
                <a:solidFill>
                  <a:schemeClr val="bg1"/>
                </a:solidFill>
                <a:latin typeface="Tw Cen MT"/>
                <a:cs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202000" y="6400004"/>
            <a:ext cx="762000" cy="365125"/>
          </a:xfrm>
          <a:prstGeom prst="rect">
            <a:avLst/>
          </a:prstGeom>
        </p:spPr>
        <p:txBody>
          <a:bodyPr/>
          <a:lstStyle>
            <a:lvl1pPr algn="r">
              <a:defRPr sz="1000" b="1" i="0">
                <a:solidFill>
                  <a:schemeClr val="bg1"/>
                </a:solidFill>
                <a:latin typeface="Tw Cen MT"/>
                <a:cs typeface="Tw Cen MT"/>
              </a:defRPr>
            </a:lvl1pPr>
          </a:lstStyle>
          <a:p>
            <a:fld id="{6F8B7C7C-8A5E-7B4B-862E-1F2E36293D0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0866" y="457201"/>
            <a:ext cx="4594934" cy="4114799"/>
          </a:xfrm>
        </p:spPr>
        <p:txBody>
          <a:bodyPr/>
          <a:lstStyle>
            <a:lvl1pPr>
              <a:defRPr sz="2400"/>
            </a:lvl1pPr>
            <a:lvl2pPr>
              <a:defRPr sz="2200"/>
            </a:lvl2pPr>
            <a:lvl3pPr>
              <a:defRPr sz="2000"/>
            </a:lvl3pPr>
            <a:lvl4pPr>
              <a:defRPr sz="1800">
                <a:latin typeface="Tw Cen MT"/>
              </a:defRPr>
            </a:lvl4pPr>
            <a:lvl5pPr>
              <a:defRPr sz="1800">
                <a:latin typeface="Tw Cen MT"/>
              </a:defRPr>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762003"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Title 1"/>
          <p:cNvSpPr>
            <a:spLocks noGrp="1"/>
          </p:cNvSpPr>
          <p:nvPr>
            <p:ph type="title"/>
          </p:nvPr>
        </p:nvSpPr>
        <p:spPr>
          <a:xfrm>
            <a:off x="180000" y="5272691"/>
            <a:ext cx="8784000" cy="674413"/>
          </a:xfrm>
        </p:spPr>
        <p:txBody>
          <a:bodyPr/>
          <a:lstStyle/>
          <a:p>
            <a:r>
              <a:rPr lang="en-GB" smtClean="0"/>
              <a:t>Click to edit Master title style</a:t>
            </a:r>
            <a:endParaRPr lang="en-US" dirty="0"/>
          </a:p>
        </p:txBody>
      </p:sp>
      <p:sp>
        <p:nvSpPr>
          <p:cNvPr id="9" name="Slide Number Placeholder 5"/>
          <p:cNvSpPr txBox="1">
            <a:spLocks/>
          </p:cNvSpPr>
          <p:nvPr userDrawn="1"/>
        </p:nvSpPr>
        <p:spPr>
          <a:xfrm>
            <a:off x="8202000" y="6394256"/>
            <a:ext cx="762000" cy="365125"/>
          </a:xfrm>
          <a:prstGeom prst="rect">
            <a:avLst/>
          </a:prstGeom>
        </p:spPr>
        <p:txBody>
          <a:bodyPr/>
          <a:lstStyle>
            <a:defPPr>
              <a:defRPr lang="en-US"/>
            </a:defPPr>
            <a:lvl1pPr marL="0" algn="r" defTabSz="457200" rtl="0" eaLnBrk="1" latinLnBrk="0" hangingPunct="1">
              <a:defRPr sz="1000" b="1" i="0" kern="1200">
                <a:solidFill>
                  <a:srgbClr val="FFFFFF"/>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F8B7C7C-8A5E-7B4B-862E-1F2E36293D0A}" type="slidenum">
              <a:rPr lang="en-US" smtClean="0">
                <a:latin typeface="Tw Cen MT"/>
                <a:cs typeface="Tw Cen MT"/>
              </a:rPr>
              <a:pPr/>
              <a:t>‹#›</a:t>
            </a:fld>
            <a:endParaRPr lang="en-US" dirty="0">
              <a:latin typeface="Tw Cen MT"/>
              <a:cs typeface="Tw Cen M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3"/>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1" name="Title 1"/>
          <p:cNvSpPr>
            <a:spLocks noGrp="1"/>
          </p:cNvSpPr>
          <p:nvPr>
            <p:ph type="title"/>
          </p:nvPr>
        </p:nvSpPr>
        <p:spPr>
          <a:xfrm>
            <a:off x="180000" y="5272691"/>
            <a:ext cx="8784000" cy="674413"/>
          </a:xfrm>
        </p:spPr>
        <p:txBody>
          <a:bodyPr/>
          <a:lstStyle/>
          <a:p>
            <a:r>
              <a:rPr lang="en-GB" smtClean="0"/>
              <a:t>Click to edit Master title style</a:t>
            </a:r>
            <a:endParaRPr lang="en-US" dirty="0"/>
          </a:p>
        </p:txBody>
      </p:sp>
      <p:sp>
        <p:nvSpPr>
          <p:cNvPr id="8" name="Slide Number Placeholder 5"/>
          <p:cNvSpPr txBox="1">
            <a:spLocks/>
          </p:cNvSpPr>
          <p:nvPr userDrawn="1"/>
        </p:nvSpPr>
        <p:spPr>
          <a:xfrm>
            <a:off x="8202000" y="6394256"/>
            <a:ext cx="762000" cy="365125"/>
          </a:xfrm>
          <a:prstGeom prst="rect">
            <a:avLst/>
          </a:prstGeom>
        </p:spPr>
        <p:txBody>
          <a:bodyPr/>
          <a:lstStyle>
            <a:defPPr>
              <a:defRPr lang="en-US"/>
            </a:defPPr>
            <a:lvl1pPr marL="0" algn="r" defTabSz="457200" rtl="0" eaLnBrk="1" latinLnBrk="0" hangingPunct="1">
              <a:defRPr sz="1000" b="1" i="0" kern="1200">
                <a:solidFill>
                  <a:srgbClr val="FFFFFF"/>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F8B7C7C-8A5E-7B4B-862E-1F2E36293D0A}" type="slidenum">
              <a:rPr lang="en-US" smtClean="0">
                <a:latin typeface="Tw Cen MT"/>
                <a:cs typeface="Tw Cen MT"/>
              </a:rPr>
              <a:pPr/>
              <a:t>‹#›</a:t>
            </a:fld>
            <a:endParaRPr lang="en-US" dirty="0">
              <a:latin typeface="Tw Cen MT"/>
              <a:cs typeface="Tw Cen MT"/>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70304"/>
            <a:ext cx="8435332" cy="674413"/>
          </a:xfrm>
          <a:prstGeom prst="rect">
            <a:avLst/>
          </a:prstGeom>
        </p:spPr>
        <p:txBody>
          <a:bodyPr vert="horz" lIns="72000" tIns="45720" rIns="91440" bIns="45720" rtlCol="0" anchor="b" anchorCtr="0">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762000" y="1279854"/>
            <a:ext cx="7543800" cy="3886200"/>
          </a:xfrm>
          <a:prstGeom prst="rect">
            <a:avLst/>
          </a:prstGeom>
        </p:spPr>
        <p:txBody>
          <a:bodyPr vert="horz" lIns="91440" tIns="45720" rIns="91440" bIns="45720" rtlCol="0" anchor="t" anchorCtr="0">
            <a:normAutofit/>
          </a:bodyPr>
          <a:lstStyle/>
          <a:p>
            <a:pPr lvl="0"/>
            <a:r>
              <a:rPr lang="en-GB" dirty="0" smtClean="0"/>
              <a:t>Click to edit Master text styles</a:t>
            </a:r>
          </a:p>
          <a:p>
            <a:pPr lvl="1"/>
            <a:r>
              <a:rPr lang="en-GB" dirty="0" smtClean="0"/>
              <a:t>Second level</a:t>
            </a:r>
          </a:p>
          <a:p>
            <a:pPr lvl="2"/>
            <a:r>
              <a:rPr lang="en-GB" dirty="0" smtClean="0"/>
              <a:t>Third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6" r:id="rId15"/>
  </p:sldLayoutIdLst>
  <p:timing>
    <p:tnLst>
      <p:par>
        <p:cTn xmlns:p14="http://schemas.microsoft.com/office/powerpoint/2010/main" id="1" dur="indefinite" restart="never" nodeType="tmRoot"/>
      </p:par>
    </p:tnLst>
  </p:timing>
  <p:hf sldNum="0" hdr="0" ftr="0"/>
  <p:txStyles>
    <p:titleStyle>
      <a:lvl1pPr algn="ctr" defTabSz="914400" rtl="0" eaLnBrk="1" latinLnBrk="0" hangingPunct="1">
        <a:spcBef>
          <a:spcPct val="0"/>
        </a:spcBef>
        <a:buNone/>
        <a:defRPr sz="2400" b="1" i="0" kern="1200" baseline="0">
          <a:solidFill>
            <a:schemeClr val="tx1">
              <a:lumMod val="65000"/>
              <a:lumOff val="35000"/>
            </a:schemeClr>
          </a:solidFill>
          <a:latin typeface="Tw Cen MT"/>
          <a:ea typeface="+mj-ea"/>
          <a:cs typeface="Tw Cen MT"/>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Tw Cen MT"/>
          <a:ea typeface="+mn-ea"/>
          <a:cs typeface="Tw Cen MT"/>
        </a:defRPr>
      </a:lvl1pPr>
      <a:lvl2pPr marL="594360" indent="-274320" algn="l" defTabSz="914400" rtl="0" eaLnBrk="1" latinLnBrk="0" hangingPunct="1">
        <a:spcBef>
          <a:spcPct val="20000"/>
        </a:spcBef>
        <a:buClr>
          <a:schemeClr val="accent1"/>
        </a:buClr>
        <a:buSzPct val="70000"/>
        <a:buFont typeface="Courier New"/>
        <a:buChar char="o"/>
        <a:defRPr sz="2200" kern="1200">
          <a:solidFill>
            <a:schemeClr val="tx2"/>
          </a:solidFill>
          <a:latin typeface="Tw Cen MT"/>
          <a:ea typeface="+mn-ea"/>
          <a:cs typeface="Tw Cen MT"/>
        </a:defRPr>
      </a:lvl2pPr>
      <a:lvl3pPr marL="868680" indent="-228600" algn="l" defTabSz="914400" rtl="0" eaLnBrk="1" latinLnBrk="0" hangingPunct="1">
        <a:spcBef>
          <a:spcPct val="20000"/>
        </a:spcBef>
        <a:buClr>
          <a:schemeClr val="accent1"/>
        </a:buClr>
        <a:buFont typeface="Lucida Grande"/>
        <a:buChar char="–"/>
        <a:defRPr sz="2000" kern="1200">
          <a:solidFill>
            <a:schemeClr val="tx2"/>
          </a:solidFill>
          <a:latin typeface="Tw Cen MT"/>
          <a:ea typeface="+mn-ea"/>
          <a:cs typeface="Tw Cen MT"/>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Arial"/>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Arial"/>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552807"/>
            <a:ext cx="7543800" cy="2566991"/>
          </a:xfrm>
        </p:spPr>
        <p:txBody>
          <a:bodyPr/>
          <a:lstStyle/>
          <a:p>
            <a:r>
              <a:rPr lang="en-US" dirty="0" smtClean="0"/>
              <a:t>Some (useful?!) thoughts on innovation and engagement</a:t>
            </a:r>
            <a:br>
              <a:rPr lang="en-US" dirty="0" smtClean="0"/>
            </a:br>
            <a:r>
              <a:rPr lang="en-US" dirty="0" smtClean="0"/>
              <a:t/>
            </a:r>
            <a:br>
              <a:rPr lang="en-US" dirty="0" smtClean="0"/>
            </a:br>
            <a:r>
              <a:rPr lang="en-US" sz="1000" dirty="0" err="1" smtClean="0"/>
              <a:t>Eammon</a:t>
            </a:r>
            <a:r>
              <a:rPr lang="en-US" sz="1000" dirty="0" smtClean="0"/>
              <a:t> Murray</a:t>
            </a:r>
            <a:r>
              <a:rPr lang="en-US" sz="1000" dirty="0"/>
              <a:t> </a:t>
            </a:r>
            <a:r>
              <a:rPr lang="en-US" sz="1000" dirty="0" err="1" smtClean="0"/>
              <a:t>eamonn.murray@landmarkconsulting.co.uk</a:t>
            </a:r>
            <a:r>
              <a:rPr lang="en-US" sz="1000" dirty="0" smtClean="0"/>
              <a:t/>
            </a:r>
            <a:br>
              <a:rPr lang="en-US" sz="1000" dirty="0" smtClean="0"/>
            </a:br>
            <a:r>
              <a:rPr lang="en-US" sz="1000" dirty="0" smtClean="0"/>
              <a:t>Lisa </a:t>
            </a:r>
            <a:r>
              <a:rPr lang="en-US" sz="1000" dirty="0" err="1" smtClean="0"/>
              <a:t>Pantelli</a:t>
            </a:r>
            <a:r>
              <a:rPr lang="en-US" sz="1000" dirty="0" smtClean="0"/>
              <a:t> </a:t>
            </a:r>
            <a:r>
              <a:rPr lang="en-US" sz="1000" dirty="0" err="1" smtClean="0"/>
              <a:t>lpantelli@webershandwick.com</a:t>
            </a:r>
            <a:r>
              <a:rPr lang="en-US" sz="1000" dirty="0" smtClean="0"/>
              <a:t/>
            </a:r>
            <a:br>
              <a:rPr lang="en-US" sz="1000" dirty="0" smtClean="0"/>
            </a:br>
            <a:r>
              <a:rPr lang="en-US" sz="1000" dirty="0" smtClean="0"/>
              <a:t>Paul </a:t>
            </a:r>
            <a:r>
              <a:rPr lang="en-US" sz="1000" dirty="0" err="1" smtClean="0"/>
              <a:t>Beesley</a:t>
            </a:r>
            <a:r>
              <a:rPr lang="en-US" sz="1000" dirty="0" smtClean="0"/>
              <a:t> </a:t>
            </a:r>
            <a:r>
              <a:rPr lang="en-US" sz="1000" dirty="0" err="1" smtClean="0"/>
              <a:t>paul@beyondtheory.co.uk</a:t>
            </a:r>
            <a:r>
              <a:rPr lang="en-US" sz="1000" dirty="0" smtClean="0"/>
              <a:t/>
            </a:r>
            <a:br>
              <a:rPr lang="en-US" sz="1000" dirty="0" smtClean="0"/>
            </a:br>
            <a:r>
              <a:rPr lang="en-US" sz="1000" dirty="0" err="1" smtClean="0"/>
              <a:t>Bec</a:t>
            </a:r>
            <a:r>
              <a:rPr lang="en-US" sz="1000" dirty="0" smtClean="0"/>
              <a:t> Richmond </a:t>
            </a:r>
            <a:r>
              <a:rPr lang="en-US" sz="1000" dirty="0" err="1" smtClean="0"/>
              <a:t>rebecca.richmond@melcrum.com</a:t>
            </a:r>
            <a:endParaRPr lang="en-US" sz="1000" dirty="0"/>
          </a:p>
        </p:txBody>
      </p:sp>
    </p:spTree>
    <p:extLst>
      <p:ext uri="{BB962C8B-B14F-4D97-AF65-F5344CB8AC3E}">
        <p14:creationId xmlns:p14="http://schemas.microsoft.com/office/powerpoint/2010/main" val="24408169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503485"/>
            <a:ext cx="8435332" cy="674413"/>
          </a:xfrm>
        </p:spPr>
        <p:txBody>
          <a:bodyPr>
            <a:normAutofit fontScale="90000"/>
          </a:bodyPr>
          <a:lstStyle/>
          <a:p>
            <a:r>
              <a:rPr lang="en-US" dirty="0" smtClean="0"/>
              <a:t>On 25</a:t>
            </a:r>
            <a:r>
              <a:rPr lang="en-US" baseline="30000" dirty="0" smtClean="0"/>
              <a:t>th</a:t>
            </a:r>
            <a:r>
              <a:rPr lang="en-US" dirty="0" smtClean="0"/>
              <a:t> Sept 2013, the E4S Guru Group met to discuss the theme of innovation and engagement….</a:t>
            </a:r>
            <a:br>
              <a:rPr lang="en-US" dirty="0" smtClean="0"/>
            </a:br>
            <a:r>
              <a:rPr lang="en-US" dirty="0"/>
              <a:t/>
            </a:r>
            <a:br>
              <a:rPr lang="en-US" dirty="0"/>
            </a:br>
            <a:r>
              <a:rPr lang="en-US" dirty="0" smtClean="0"/>
              <a:t>In a series of breakout groups, teams discussed some jointly proposed questions on the theme….</a:t>
            </a:r>
            <a:br>
              <a:rPr lang="en-US" dirty="0" smtClean="0"/>
            </a:br>
            <a:r>
              <a:rPr lang="en-US" dirty="0"/>
              <a:t/>
            </a:r>
            <a:br>
              <a:rPr lang="en-US" dirty="0"/>
            </a:br>
            <a:r>
              <a:rPr lang="en-US" dirty="0" smtClean="0"/>
              <a:t>With the goal of generating some useful output for engagement practitioners</a:t>
            </a:r>
            <a:br>
              <a:rPr lang="en-US" dirty="0" smtClean="0"/>
            </a:br>
            <a:r>
              <a:rPr lang="en-US" dirty="0"/>
              <a:t/>
            </a:r>
            <a:br>
              <a:rPr lang="en-US" dirty="0"/>
            </a:br>
            <a:r>
              <a:rPr lang="en-US" dirty="0" smtClean="0"/>
              <a:t>Our question:</a:t>
            </a:r>
            <a:br>
              <a:rPr lang="en-US" dirty="0" smtClean="0"/>
            </a:br>
            <a:r>
              <a:rPr lang="en-US" dirty="0"/>
              <a:t/>
            </a:r>
            <a:br>
              <a:rPr lang="en-US" dirty="0"/>
            </a:br>
            <a:r>
              <a:rPr lang="en-US" dirty="0" smtClean="0">
                <a:solidFill>
                  <a:srgbClr val="FF0000"/>
                </a:solidFill>
              </a:rPr>
              <a:t>DOES INNOVATION DRIVE ENGAGEMENT? SHOULD WE FOCUS ON INNOVATION DRIVING ENGAGEMENT, OR ENGAGEMENT DRIVING INNOVATION?</a:t>
            </a:r>
            <a:endParaRPr lang="en-US" dirty="0">
              <a:solidFill>
                <a:srgbClr val="FF0000"/>
              </a:solidFill>
            </a:endParaRPr>
          </a:p>
        </p:txBody>
      </p:sp>
      <p:sp>
        <p:nvSpPr>
          <p:cNvPr id="8" name="TextBox 7"/>
          <p:cNvSpPr txBox="1"/>
          <p:nvPr/>
        </p:nvSpPr>
        <p:spPr>
          <a:xfrm>
            <a:off x="2767208" y="5544805"/>
            <a:ext cx="3968090" cy="584776"/>
          </a:xfrm>
          <a:prstGeom prst="rect">
            <a:avLst/>
          </a:prstGeom>
          <a:noFill/>
        </p:spPr>
        <p:txBody>
          <a:bodyPr wrap="square" rtlCol="0">
            <a:spAutoFit/>
          </a:bodyPr>
          <a:lstStyle/>
          <a:p>
            <a:r>
              <a:rPr lang="en-US" sz="1600" b="1" dirty="0" smtClean="0">
                <a:solidFill>
                  <a:schemeClr val="bg1"/>
                </a:solidFill>
                <a:latin typeface="Tw Cen MT"/>
                <a:cs typeface="Tw Cen MT"/>
              </a:rPr>
              <a:t>IN </a:t>
            </a:r>
            <a:r>
              <a:rPr lang="en-US" sz="1600" b="1" dirty="0">
                <a:solidFill>
                  <a:schemeClr val="bg1"/>
                </a:solidFill>
                <a:latin typeface="Tw Cen MT"/>
                <a:cs typeface="Tw Cen MT"/>
              </a:rPr>
              <a:t>YOUR READING PACK, PAGE XX</a:t>
            </a:r>
          </a:p>
          <a:p>
            <a:endParaRPr lang="en-US" sz="1600" dirty="0">
              <a:latin typeface="Tw Cen MT"/>
              <a:cs typeface="Tw Cen MT"/>
            </a:endParaRPr>
          </a:p>
        </p:txBody>
      </p:sp>
    </p:spTree>
    <p:extLst>
      <p:ext uri="{BB962C8B-B14F-4D97-AF65-F5344CB8AC3E}">
        <p14:creationId xmlns:p14="http://schemas.microsoft.com/office/powerpoint/2010/main" val="20333892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1434662"/>
            <a:ext cx="8435332" cy="674413"/>
          </a:xfrm>
        </p:spPr>
        <p:txBody>
          <a:bodyPr>
            <a:normAutofit/>
          </a:bodyPr>
          <a:lstStyle/>
          <a:p>
            <a:r>
              <a:rPr lang="en-US" dirty="0" smtClean="0"/>
              <a:t>Does it matter which way round it comes?</a:t>
            </a:r>
            <a:endParaRPr lang="en-US" dirty="0"/>
          </a:p>
        </p:txBody>
      </p:sp>
      <p:sp>
        <p:nvSpPr>
          <p:cNvPr id="6" name="Content Placeholder 2"/>
          <p:cNvSpPr txBox="1">
            <a:spLocks/>
          </p:cNvSpPr>
          <p:nvPr/>
        </p:nvSpPr>
        <p:spPr>
          <a:xfrm>
            <a:off x="762000" y="2380593"/>
            <a:ext cx="7543800" cy="3886200"/>
          </a:xfrm>
          <a:prstGeom prst="rect">
            <a:avLst/>
          </a:prstGeom>
        </p:spPr>
        <p:txBody>
          <a:bodyPr vert="horz" lIns="91440" tIns="45720" rIns="91440" bIns="45720" rtlCol="0" anchor="t" anchorCtr="0">
            <a:normAutofit fontScale="85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Tx/>
              <a:buFont typeface="Arial" pitchFamily="34" charset="0"/>
              <a:buNone/>
              <a:tabLst/>
              <a:defRPr/>
            </a:pPr>
            <a:r>
              <a:rPr kumimoji="0" lang="en-GB" sz="2400" b="0" i="0" u="none" strike="noStrike" kern="1200" cap="none" spc="0" normalizeH="0" baseline="0" noProof="0" dirty="0" smtClean="0">
                <a:ln>
                  <a:noFill/>
                </a:ln>
                <a:solidFill>
                  <a:schemeClr val="tx2"/>
                </a:solidFill>
                <a:effectLst/>
                <a:uLnTx/>
                <a:uFillTx/>
                <a:latin typeface="Tw Cen MT"/>
                <a:ea typeface="+mn-ea"/>
                <a:cs typeface="Tw Cen MT"/>
              </a:rPr>
              <a:t>	This question is asking should we rely on engaged employees to innovate ( we know engaged employees are better innovators). Alternatively  should we first consider creating the culture or environment for innovation to enable more effective innovation and more engaged employees. Current thinking suggests the latter approach is more productive.</a:t>
            </a:r>
          </a:p>
          <a:p>
            <a:pPr marL="274320" marR="0" lvl="0" indent="-274320" algn="l" defTabSz="914400" rtl="0" eaLnBrk="1" fontAlgn="auto" latinLnBrk="0" hangingPunct="1">
              <a:lnSpc>
                <a:spcPct val="100000"/>
              </a:lnSpc>
              <a:spcBef>
                <a:spcPct val="20000"/>
              </a:spcBef>
              <a:spcAft>
                <a:spcPts val="0"/>
              </a:spcAft>
              <a:buClr>
                <a:schemeClr val="accent1"/>
              </a:buClr>
              <a:buSzTx/>
              <a:buFont typeface="Arial" pitchFamily="34" charset="0"/>
              <a:buNone/>
              <a:tabLst/>
              <a:defRPr/>
            </a:pPr>
            <a:endParaRPr kumimoji="0" lang="en-GB" sz="2400" b="0" i="0" u="none" strike="noStrike" kern="1200" cap="none" spc="0" normalizeH="0" baseline="0" noProof="0" dirty="0" smtClean="0">
              <a:ln>
                <a:noFill/>
              </a:ln>
              <a:solidFill>
                <a:schemeClr val="tx2"/>
              </a:solidFill>
              <a:effectLst/>
              <a:uLnTx/>
              <a:uFillTx/>
              <a:latin typeface="Tw Cen MT"/>
              <a:ea typeface="+mn-ea"/>
              <a:cs typeface="Tw Cen MT"/>
            </a:endParaRPr>
          </a:p>
          <a:p>
            <a:pPr marL="274320" marR="0" lvl="0" indent="-274320" algn="l" defTabSz="914400" rtl="0" eaLnBrk="1" fontAlgn="auto" latinLnBrk="0" hangingPunct="1">
              <a:lnSpc>
                <a:spcPct val="100000"/>
              </a:lnSpc>
              <a:spcBef>
                <a:spcPct val="20000"/>
              </a:spcBef>
              <a:spcAft>
                <a:spcPts val="0"/>
              </a:spcAft>
              <a:buClr>
                <a:schemeClr val="accent1"/>
              </a:buClr>
              <a:buSzTx/>
              <a:buFont typeface="Arial" pitchFamily="34" charset="0"/>
              <a:buNone/>
              <a:tabLst/>
              <a:defRPr/>
            </a:pPr>
            <a:r>
              <a:rPr kumimoji="0" lang="en-GB" sz="2400" b="0" i="0" u="none" strike="noStrike" kern="1200" cap="none" spc="0" normalizeH="0" baseline="0" noProof="0" dirty="0" smtClean="0">
                <a:ln>
                  <a:noFill/>
                </a:ln>
                <a:solidFill>
                  <a:schemeClr val="tx2"/>
                </a:solidFill>
                <a:effectLst/>
                <a:uLnTx/>
                <a:uFillTx/>
                <a:latin typeface="Tw Cen MT"/>
                <a:ea typeface="+mn-ea"/>
                <a:cs typeface="Tw Cen MT"/>
              </a:rPr>
              <a:t>	In creating the culture we should consider the needs around innovation of the employee (rather than solely those of the organisation). Employee needs are likely to be around the issues of personal and professional development, opportunity, risk, failure, blame, reward, recognition, feedback, investment decision making, IP ownership etc. If we create an environment that meets the needs to employees, innovation  will flourish and drive further engagement.  </a:t>
            </a:r>
            <a:endParaRPr kumimoji="0" lang="en-GB" sz="2400" b="0" i="0" u="none" strike="noStrike" kern="1200" cap="none" spc="0" normalizeH="0" baseline="0" noProof="0" dirty="0">
              <a:ln>
                <a:noFill/>
              </a:ln>
              <a:solidFill>
                <a:schemeClr val="tx2"/>
              </a:solidFill>
              <a:effectLst/>
              <a:uLnTx/>
              <a:uFillTx/>
              <a:latin typeface="Tw Cen MT"/>
              <a:ea typeface="+mn-ea"/>
              <a:cs typeface="Tw Cen MT"/>
            </a:endParaRPr>
          </a:p>
        </p:txBody>
      </p:sp>
      <p:sp>
        <p:nvSpPr>
          <p:cNvPr id="8" name="Title 1"/>
          <p:cNvSpPr txBox="1">
            <a:spLocks/>
          </p:cNvSpPr>
          <p:nvPr/>
        </p:nvSpPr>
        <p:spPr>
          <a:xfrm>
            <a:off x="359999" y="0"/>
            <a:ext cx="8435332" cy="1626096"/>
          </a:xfrm>
          <a:prstGeom prst="rect">
            <a:avLst/>
          </a:prstGeom>
        </p:spPr>
        <p:txBody>
          <a:bodyPr vert="horz" lIns="72000" tIns="45720" rIns="91440" bIns="45720" rtlCol="0" anchor="b" anchorCtr="0">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smtClean="0">
                <a:ln>
                  <a:noFill/>
                </a:ln>
                <a:solidFill>
                  <a:schemeClr val="tx1">
                    <a:lumMod val="65000"/>
                    <a:lumOff val="35000"/>
                  </a:schemeClr>
                </a:solidFill>
                <a:effectLst/>
                <a:uLnTx/>
                <a:uFillTx/>
                <a:latin typeface="Tw Cen MT"/>
                <a:ea typeface="+mj-ea"/>
                <a:cs typeface="Tw Cen MT"/>
              </a:rPr>
              <a:t/>
            </a:r>
            <a:br>
              <a:rPr kumimoji="0" lang="en-US" sz="2400" b="1" i="0" u="none" strike="noStrike" kern="1200" cap="none" spc="0" normalizeH="0" baseline="0" noProof="0" smtClean="0">
                <a:ln>
                  <a:noFill/>
                </a:ln>
                <a:solidFill>
                  <a:schemeClr val="tx1">
                    <a:lumMod val="65000"/>
                    <a:lumOff val="35000"/>
                  </a:schemeClr>
                </a:solidFill>
                <a:effectLst/>
                <a:uLnTx/>
                <a:uFillTx/>
                <a:latin typeface="Tw Cen MT"/>
                <a:ea typeface="+mj-ea"/>
                <a:cs typeface="Tw Cen MT"/>
              </a:rPr>
            </a:br>
            <a:r>
              <a:rPr kumimoji="0" lang="en-US" sz="2400" b="1" i="0" u="none" strike="noStrike" kern="1200" cap="none" spc="0" normalizeH="0" baseline="0" noProof="0" smtClean="0">
                <a:ln>
                  <a:noFill/>
                </a:ln>
                <a:solidFill>
                  <a:schemeClr val="tx1">
                    <a:lumMod val="65000"/>
                    <a:lumOff val="35000"/>
                  </a:schemeClr>
                </a:solidFill>
                <a:effectLst/>
                <a:uLnTx/>
                <a:uFillTx/>
                <a:latin typeface="Tw Cen MT"/>
                <a:ea typeface="+mj-ea"/>
                <a:cs typeface="Tw Cen MT"/>
              </a:rPr>
              <a:t/>
            </a:r>
            <a:br>
              <a:rPr kumimoji="0" lang="en-US" sz="2400" b="1" i="0" u="none" strike="noStrike" kern="1200" cap="none" spc="0" normalizeH="0" baseline="0" noProof="0" smtClean="0">
                <a:ln>
                  <a:noFill/>
                </a:ln>
                <a:solidFill>
                  <a:schemeClr val="tx1">
                    <a:lumMod val="65000"/>
                    <a:lumOff val="35000"/>
                  </a:schemeClr>
                </a:solidFill>
                <a:effectLst/>
                <a:uLnTx/>
                <a:uFillTx/>
                <a:latin typeface="Tw Cen MT"/>
                <a:ea typeface="+mj-ea"/>
                <a:cs typeface="Tw Cen MT"/>
              </a:rPr>
            </a:br>
            <a:r>
              <a:rPr kumimoji="0" lang="en-US" sz="2400" b="1" i="0" u="none" strike="noStrike" kern="1200" cap="none" spc="0" normalizeH="0" baseline="0" noProof="0" smtClean="0">
                <a:ln>
                  <a:noFill/>
                </a:ln>
                <a:solidFill>
                  <a:schemeClr val="tx1">
                    <a:lumMod val="65000"/>
                    <a:lumOff val="35000"/>
                  </a:schemeClr>
                </a:solidFill>
                <a:effectLst/>
                <a:uLnTx/>
                <a:uFillTx/>
                <a:latin typeface="Tw Cen MT"/>
                <a:ea typeface="+mj-ea"/>
                <a:cs typeface="Tw Cen MT"/>
              </a:rPr>
              <a:t/>
            </a:r>
            <a:br>
              <a:rPr kumimoji="0" lang="en-US" sz="2400" b="1" i="0" u="none" strike="noStrike" kern="1200" cap="none" spc="0" normalizeH="0" baseline="0" noProof="0" smtClean="0">
                <a:ln>
                  <a:noFill/>
                </a:ln>
                <a:solidFill>
                  <a:schemeClr val="tx1">
                    <a:lumMod val="65000"/>
                    <a:lumOff val="35000"/>
                  </a:schemeClr>
                </a:solidFill>
                <a:effectLst/>
                <a:uLnTx/>
                <a:uFillTx/>
                <a:latin typeface="Tw Cen MT"/>
                <a:ea typeface="+mj-ea"/>
                <a:cs typeface="Tw Cen MT"/>
              </a:rPr>
            </a:br>
            <a:r>
              <a:rPr kumimoji="0" lang="en-US" sz="2400" b="1" i="0" u="none" strike="noStrike" kern="1200" cap="none" spc="0" normalizeH="0" baseline="0" noProof="0" smtClean="0">
                <a:ln>
                  <a:noFill/>
                </a:ln>
                <a:solidFill>
                  <a:srgbClr val="FF0000"/>
                </a:solidFill>
                <a:effectLst/>
                <a:uLnTx/>
                <a:uFillTx/>
                <a:latin typeface="Tw Cen MT"/>
                <a:ea typeface="+mj-ea"/>
                <a:cs typeface="Tw Cen MT"/>
              </a:rPr>
              <a:t>DOES INNOVATION DRIVE ENGAGEMENT? SHOULD WE FOCUS ON INNOVATION DRIVING ENGAGEMENT, OR ENGAGEMENT DRIVING INNOVATION</a:t>
            </a:r>
            <a:endParaRPr kumimoji="0" lang="en-US" sz="2400" b="1" i="0" u="none" strike="noStrike" kern="1200" cap="none" spc="0" normalizeH="0" baseline="0" noProof="0" dirty="0">
              <a:ln>
                <a:noFill/>
              </a:ln>
              <a:solidFill>
                <a:srgbClr val="FF0000"/>
              </a:solidFill>
              <a:effectLst/>
              <a:uLnTx/>
              <a:uFillTx/>
              <a:latin typeface="Tw Cen MT"/>
              <a:ea typeface="+mj-ea"/>
              <a:cs typeface="Tw Cen MT"/>
            </a:endParaRPr>
          </a:p>
        </p:txBody>
      </p:sp>
    </p:spTree>
    <p:extLst>
      <p:ext uri="{BB962C8B-B14F-4D97-AF65-F5344CB8AC3E}">
        <p14:creationId xmlns:p14="http://schemas.microsoft.com/office/powerpoint/2010/main" val="27839746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examples from ‘real life’</a:t>
            </a:r>
            <a:endParaRPr lang="en-US" dirty="0"/>
          </a:p>
        </p:txBody>
      </p:sp>
      <p:sp>
        <p:nvSpPr>
          <p:cNvPr id="3" name="Content Placeholder 2"/>
          <p:cNvSpPr>
            <a:spLocks noGrp="1"/>
          </p:cNvSpPr>
          <p:nvPr>
            <p:ph idx="1"/>
          </p:nvPr>
        </p:nvSpPr>
        <p:spPr>
          <a:xfrm>
            <a:off x="517391" y="1358293"/>
            <a:ext cx="8172422" cy="5400480"/>
          </a:xfrm>
        </p:spPr>
        <p:txBody>
          <a:bodyPr>
            <a:normAutofit fontScale="77500" lnSpcReduction="20000"/>
          </a:bodyPr>
          <a:lstStyle/>
          <a:p>
            <a:pPr marL="0" indent="0">
              <a:buNone/>
            </a:pPr>
            <a:r>
              <a:rPr lang="en-US" sz="1800" b="1" u="sng" dirty="0">
                <a:solidFill>
                  <a:srgbClr val="FF0000"/>
                </a:solidFill>
              </a:rPr>
              <a:t>Case study #1</a:t>
            </a:r>
            <a:br>
              <a:rPr lang="en-US" sz="1800" b="1" u="sng" dirty="0">
                <a:solidFill>
                  <a:srgbClr val="FF0000"/>
                </a:solidFill>
              </a:rPr>
            </a:br>
            <a:r>
              <a:rPr lang="en-US" sz="1800" dirty="0"/>
              <a:t/>
            </a:r>
            <a:br>
              <a:rPr lang="en-US" sz="1800" dirty="0"/>
            </a:br>
            <a:r>
              <a:rPr lang="en-US" sz="1800" dirty="0"/>
              <a:t>A utility worker felt a concern for health and safety. Very often his role manual work, digging holes for maintenance and repair. The risk of cutting through electrical cables with his spade was high with potentially fatal consequences. He struck upon an idea of having a strip if rubber placed along the cutting edge of the spade. His manager welcomed the idea which was implemented. The utility worker received company recognition for his innovation in providing a simple solution to a potentially hazardous problem.</a:t>
            </a:r>
            <a:br>
              <a:rPr lang="en-US" sz="1800" dirty="0"/>
            </a:br>
            <a:r>
              <a:rPr lang="en-US" sz="1800" dirty="0"/>
              <a:t/>
            </a:r>
            <a:br>
              <a:rPr lang="en-US" sz="1800" dirty="0"/>
            </a:br>
            <a:r>
              <a:rPr lang="en-US" sz="1800" dirty="0">
                <a:solidFill>
                  <a:srgbClr val="FF0000"/>
                </a:solidFill>
              </a:rPr>
              <a:t>Question to ask: How is your company/</a:t>
            </a:r>
            <a:r>
              <a:rPr lang="en-US" sz="1800" dirty="0" err="1">
                <a:solidFill>
                  <a:srgbClr val="FF0000"/>
                </a:solidFill>
              </a:rPr>
              <a:t>organisation</a:t>
            </a:r>
            <a:r>
              <a:rPr lang="en-US" sz="1800" dirty="0">
                <a:solidFill>
                  <a:srgbClr val="FF0000"/>
                </a:solidFill>
              </a:rPr>
              <a:t> open to </a:t>
            </a:r>
            <a:r>
              <a:rPr lang="en-US" sz="1800" dirty="0" smtClean="0">
                <a:solidFill>
                  <a:srgbClr val="FF0000"/>
                </a:solidFill>
              </a:rPr>
              <a:t>listening to, implementing </a:t>
            </a:r>
            <a:r>
              <a:rPr lang="en-US" sz="1800" dirty="0">
                <a:solidFill>
                  <a:srgbClr val="FF0000"/>
                </a:solidFill>
              </a:rPr>
              <a:t>and </a:t>
            </a:r>
            <a:r>
              <a:rPr lang="en-US" sz="1800" dirty="0" smtClean="0">
                <a:solidFill>
                  <a:srgbClr val="FF0000"/>
                </a:solidFill>
              </a:rPr>
              <a:t>rewarding </a:t>
            </a:r>
            <a:r>
              <a:rPr lang="en-US" sz="1800" dirty="0">
                <a:solidFill>
                  <a:srgbClr val="FF0000"/>
                </a:solidFill>
              </a:rPr>
              <a:t>innovation?</a:t>
            </a:r>
            <a:br>
              <a:rPr lang="en-US" sz="1800" dirty="0">
                <a:solidFill>
                  <a:srgbClr val="FF0000"/>
                </a:solidFill>
              </a:rPr>
            </a:br>
            <a:r>
              <a:rPr lang="en-US" sz="1800" dirty="0">
                <a:solidFill>
                  <a:srgbClr val="FF0000"/>
                </a:solidFill>
              </a:rPr>
              <a:t/>
            </a:r>
            <a:br>
              <a:rPr lang="en-US" sz="1800" dirty="0">
                <a:solidFill>
                  <a:srgbClr val="FF0000"/>
                </a:solidFill>
              </a:rPr>
            </a:br>
            <a:r>
              <a:rPr lang="en-US" sz="1800" b="1" u="sng" dirty="0">
                <a:solidFill>
                  <a:srgbClr val="FF0000"/>
                </a:solidFill>
              </a:rPr>
              <a:t>Case study #2</a:t>
            </a:r>
            <a:br>
              <a:rPr lang="en-US" sz="1800" b="1" u="sng" dirty="0">
                <a:solidFill>
                  <a:srgbClr val="FF0000"/>
                </a:solidFill>
              </a:rPr>
            </a:br>
            <a:r>
              <a:rPr lang="en-US" sz="1800" dirty="0"/>
              <a:t/>
            </a:r>
            <a:br>
              <a:rPr lang="en-US" sz="1800" dirty="0"/>
            </a:br>
            <a:r>
              <a:rPr lang="en-US" sz="1800" dirty="0"/>
              <a:t>Financial services is a heavily regulated industry. Strict processes are required to ensure standards are maintained. Consequences in failing to follow defined processes are likely to result in financial penalties and adverse publicity. Despite these constraints a major financial services provider encourages the customer facing employees to put their personalities in their work. This frees up employees to deal with customers in their own way - not just following necessary processes but being themselves to deliver excellent customer service.</a:t>
            </a:r>
            <a:br>
              <a:rPr lang="en-US" sz="1800" dirty="0"/>
            </a:br>
            <a:r>
              <a:rPr lang="en-US" sz="1800" dirty="0"/>
              <a:t/>
            </a:r>
            <a:br>
              <a:rPr lang="en-US" sz="1800" dirty="0"/>
            </a:br>
            <a:r>
              <a:rPr lang="en-US" sz="1800" dirty="0">
                <a:solidFill>
                  <a:srgbClr val="FF0000"/>
                </a:solidFill>
              </a:rPr>
              <a:t>Question to ask: Does your company view processes as the floor (</a:t>
            </a:r>
            <a:r>
              <a:rPr lang="en-US" sz="1800" dirty="0" err="1">
                <a:solidFill>
                  <a:srgbClr val="FF0000"/>
                </a:solidFill>
              </a:rPr>
              <a:t>ie</a:t>
            </a:r>
            <a:r>
              <a:rPr lang="en-US" sz="1800" dirty="0">
                <a:solidFill>
                  <a:srgbClr val="FF0000"/>
                </a:solidFill>
              </a:rPr>
              <a:t> the bare minimum level of service which can be exceeded) or the ceiling (</a:t>
            </a:r>
            <a:r>
              <a:rPr lang="en-US" sz="1800" dirty="0" err="1">
                <a:solidFill>
                  <a:srgbClr val="FF0000"/>
                </a:solidFill>
              </a:rPr>
              <a:t>ie</a:t>
            </a:r>
            <a:r>
              <a:rPr lang="en-US" sz="1800" dirty="0">
                <a:solidFill>
                  <a:srgbClr val="FF0000"/>
                </a:solidFill>
              </a:rPr>
              <a:t> the absolute maximum level of service to be offered)?</a:t>
            </a:r>
            <a:br>
              <a:rPr lang="en-US" sz="1800" dirty="0">
                <a:solidFill>
                  <a:srgbClr val="FF0000"/>
                </a:solidFill>
              </a:rPr>
            </a:br>
            <a:r>
              <a:rPr lang="en-US" sz="1800" dirty="0">
                <a:solidFill>
                  <a:srgbClr val="FF0000"/>
                </a:solidFill>
              </a:rPr>
              <a:t/>
            </a:r>
            <a:br>
              <a:rPr lang="en-US" sz="1800" dirty="0">
                <a:solidFill>
                  <a:srgbClr val="FF0000"/>
                </a:solidFill>
              </a:rPr>
            </a:br>
            <a:r>
              <a:rPr lang="en-US" sz="1800" b="1" u="sng" dirty="0">
                <a:solidFill>
                  <a:srgbClr val="FF0000"/>
                </a:solidFill>
              </a:rPr>
              <a:t>Case study #3</a:t>
            </a:r>
            <a:r>
              <a:rPr lang="en-US" sz="1800" dirty="0"/>
              <a:t/>
            </a:r>
            <a:br>
              <a:rPr lang="en-US" sz="1800" dirty="0"/>
            </a:br>
            <a:r>
              <a:rPr lang="en-US" sz="1800" dirty="0"/>
              <a:t/>
            </a:r>
            <a:br>
              <a:rPr lang="en-US" sz="1800" dirty="0"/>
            </a:br>
            <a:r>
              <a:rPr lang="en-US" sz="1800" dirty="0"/>
              <a:t>A couple were staying in a hotel when one of them fell ill. The other partner went to the reception area to ask for directions to the nearest pharmacy. Without hesitation and seeking permission, the receptionist left their position (which remained manned) and escorted the customer to the pharmacy with was 200 </a:t>
            </a:r>
            <a:r>
              <a:rPr lang="en-US" sz="1800" dirty="0" err="1"/>
              <a:t>metres</a:t>
            </a:r>
            <a:r>
              <a:rPr lang="en-US" sz="1800" dirty="0"/>
              <a:t> away. The receptionist remained with the customer until everyone was certain the correct medication had been sought before returning to the hotel.</a:t>
            </a:r>
            <a:br>
              <a:rPr lang="en-US" sz="1800" dirty="0"/>
            </a:br>
            <a:r>
              <a:rPr lang="en-US" sz="1800" dirty="0"/>
              <a:t/>
            </a:r>
            <a:br>
              <a:rPr lang="en-US" sz="1800" dirty="0"/>
            </a:br>
            <a:r>
              <a:rPr lang="en-US" sz="1800" dirty="0">
                <a:solidFill>
                  <a:srgbClr val="FF0000"/>
                </a:solidFill>
              </a:rPr>
              <a:t>Question to ask: how empowered are your employees to react innovatively to customer requests?</a:t>
            </a:r>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p:txBody>
      </p:sp>
    </p:spTree>
    <p:extLst>
      <p:ext uri="{BB962C8B-B14F-4D97-AF65-F5344CB8AC3E}">
        <p14:creationId xmlns:p14="http://schemas.microsoft.com/office/powerpoint/2010/main" val="37269182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how can we begin to figure out whether ours is a culture of innovation?</a:t>
            </a:r>
            <a:endParaRPr lang="en-US" dirty="0"/>
          </a:p>
        </p:txBody>
      </p:sp>
      <p:sp>
        <p:nvSpPr>
          <p:cNvPr id="3" name="Content Placeholder 2"/>
          <p:cNvSpPr>
            <a:spLocks noGrp="1"/>
          </p:cNvSpPr>
          <p:nvPr>
            <p:ph idx="1"/>
          </p:nvPr>
        </p:nvSpPr>
        <p:spPr>
          <a:xfrm>
            <a:off x="517391" y="1891283"/>
            <a:ext cx="8172422" cy="4238297"/>
          </a:xfrm>
        </p:spPr>
        <p:txBody>
          <a:bodyPr>
            <a:normAutofit lnSpcReduction="10000"/>
          </a:bodyPr>
          <a:lstStyle/>
          <a:p>
            <a:pPr marL="0" indent="0">
              <a:buNone/>
            </a:pPr>
            <a:r>
              <a:rPr lang="en-GB" sz="1400" dirty="0" smtClean="0"/>
              <a:t>Bearing in mind the definition of innovation on slide 3 (or your own version of it):</a:t>
            </a:r>
          </a:p>
          <a:p>
            <a:pPr marL="0" indent="0">
              <a:buNone/>
            </a:pPr>
            <a:endParaRPr lang="en-GB" sz="1400" dirty="0"/>
          </a:p>
          <a:p>
            <a:pPr marL="342900" indent="-342900">
              <a:buAutoNum type="arabicPeriod"/>
            </a:pPr>
            <a:r>
              <a:rPr lang="en-GB" sz="1400" dirty="0" smtClean="0"/>
              <a:t>Do you consider your organization to be innovative? Why yes / Why no?</a:t>
            </a:r>
          </a:p>
          <a:p>
            <a:pPr marL="342900" indent="-342900">
              <a:buAutoNum type="arabicPeriod"/>
            </a:pPr>
            <a:r>
              <a:rPr lang="en-GB" sz="1400" dirty="0" smtClean="0"/>
              <a:t>Do you have ‘home grown’ case studies from across the organization that show innovation in action – to demonstrate the ROI on innovation to stakeholders &amp; to show employees how they could get involved? How could you source some?</a:t>
            </a:r>
          </a:p>
          <a:p>
            <a:pPr marL="342900" indent="-342900">
              <a:buAutoNum type="arabicPeriod"/>
            </a:pPr>
            <a:r>
              <a:rPr lang="en-GB" sz="1400" dirty="0" smtClean="0"/>
              <a:t>Do your leaders ‘foster’ innovation &amp; collaboration? How? If not, why?</a:t>
            </a:r>
          </a:p>
          <a:p>
            <a:pPr marL="342900" indent="-342900">
              <a:buFont typeface="Arial" pitchFamily="34" charset="0"/>
              <a:buAutoNum type="arabicPeriod"/>
            </a:pPr>
            <a:r>
              <a:rPr lang="en-US" sz="1400" dirty="0" smtClean="0">
                <a:solidFill>
                  <a:schemeClr val="tx1"/>
                </a:solidFill>
              </a:rPr>
              <a:t>How </a:t>
            </a:r>
            <a:r>
              <a:rPr lang="en-US" sz="1400" dirty="0">
                <a:solidFill>
                  <a:schemeClr val="tx1"/>
                </a:solidFill>
              </a:rPr>
              <a:t>empowered are your employees to react innovatively to customer requests</a:t>
            </a:r>
            <a:r>
              <a:rPr lang="en-US" sz="1400" dirty="0" smtClean="0">
                <a:solidFill>
                  <a:schemeClr val="tx1"/>
                </a:solidFill>
              </a:rPr>
              <a:t>?</a:t>
            </a:r>
            <a:endParaRPr lang="en-GB" sz="1400" dirty="0" smtClean="0">
              <a:solidFill>
                <a:schemeClr val="tx1"/>
              </a:solidFill>
            </a:endParaRPr>
          </a:p>
          <a:p>
            <a:pPr marL="342900" indent="-342900">
              <a:buAutoNum type="arabicPeriod"/>
            </a:pPr>
            <a:r>
              <a:rPr lang="en-GB" sz="1400" dirty="0" smtClean="0"/>
              <a:t>Does your organization recognize and/or reward innovation (in addition to or instead of strong performance within current process)? In other words, do people get applauded for following the rules or do they get applause for changing the frame to IMPROVE or TRANSFORM that process for the better?</a:t>
            </a:r>
          </a:p>
          <a:p>
            <a:pPr marL="342900" indent="-342900">
              <a:buAutoNum type="arabicPeriod"/>
            </a:pPr>
            <a:r>
              <a:rPr lang="en-US" sz="1400" dirty="0">
                <a:solidFill>
                  <a:srgbClr val="000000"/>
                </a:solidFill>
              </a:rPr>
              <a:t>Does your company view processes as the floor (</a:t>
            </a:r>
            <a:r>
              <a:rPr lang="en-US" sz="1400" dirty="0" err="1">
                <a:solidFill>
                  <a:srgbClr val="000000"/>
                </a:solidFill>
              </a:rPr>
              <a:t>ie</a:t>
            </a:r>
            <a:r>
              <a:rPr lang="en-US" sz="1400" dirty="0">
                <a:solidFill>
                  <a:srgbClr val="000000"/>
                </a:solidFill>
              </a:rPr>
              <a:t> the bare minimum level of service which can be exceeded) or the ceiling (</a:t>
            </a:r>
            <a:r>
              <a:rPr lang="en-US" sz="1400" dirty="0" err="1">
                <a:solidFill>
                  <a:srgbClr val="000000"/>
                </a:solidFill>
              </a:rPr>
              <a:t>ie</a:t>
            </a:r>
            <a:r>
              <a:rPr lang="en-US" sz="1400" dirty="0">
                <a:solidFill>
                  <a:srgbClr val="000000"/>
                </a:solidFill>
              </a:rPr>
              <a:t> the absolute maximum level of service to be offered)?</a:t>
            </a:r>
            <a:br>
              <a:rPr lang="en-US" sz="1400" dirty="0">
                <a:solidFill>
                  <a:srgbClr val="000000"/>
                </a:solidFill>
              </a:rPr>
            </a:br>
            <a:endParaRPr lang="en-GB" sz="1400" dirty="0" smtClean="0">
              <a:solidFill>
                <a:srgbClr val="000000"/>
              </a:solidFill>
            </a:endParaRPr>
          </a:p>
          <a:p>
            <a:pPr marL="342900" indent="-342900">
              <a:buAutoNum type="arabicPeriod"/>
            </a:pPr>
            <a:endParaRPr lang="en-GB" sz="1400" dirty="0"/>
          </a:p>
          <a:p>
            <a:pPr marL="0" indent="0">
              <a:buNone/>
            </a:pPr>
            <a:r>
              <a:rPr lang="en-GB" sz="1400" dirty="0" smtClean="0"/>
              <a:t>At the same time as you consider these questions, a model to help diagnose the ‘culture’ within your company – that sets the context for your answers to these questions and the organization’s appetite for change and innovation would be helpful….</a:t>
            </a: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p:txBody>
      </p:sp>
      <p:sp>
        <p:nvSpPr>
          <p:cNvPr id="5" name="Content Placeholder 2"/>
          <p:cNvSpPr txBox="1">
            <a:spLocks/>
          </p:cNvSpPr>
          <p:nvPr/>
        </p:nvSpPr>
        <p:spPr>
          <a:xfrm>
            <a:off x="360001" y="1132432"/>
            <a:ext cx="8435331" cy="758852"/>
          </a:xfrm>
          <a:prstGeom prst="rect">
            <a:avLst/>
          </a:prstGeom>
        </p:spPr>
        <p:txBody>
          <a:bodyPr vert="horz" lIns="91440" tIns="45720" rIns="91440" bIns="45720" rtlCol="0" anchor="t" anchorCtr="0">
            <a:normAutofit fontScale="92500"/>
          </a:bodyPr>
          <a:lstStyle>
            <a:lvl1pPr marL="274320" indent="-274320" algn="l" defTabSz="914400" rtl="0" eaLnBrk="1" latinLnBrk="0" hangingPunct="1">
              <a:spcBef>
                <a:spcPct val="20000"/>
              </a:spcBef>
              <a:buClr>
                <a:schemeClr val="accent1"/>
              </a:buClr>
              <a:buFont typeface="Arial" pitchFamily="34" charset="0"/>
              <a:buChar char="•"/>
              <a:defRPr sz="2800" kern="1200">
                <a:solidFill>
                  <a:schemeClr val="tx2"/>
                </a:solidFill>
                <a:latin typeface="Avenir Medium"/>
                <a:ea typeface="+mn-ea"/>
                <a:cs typeface="Avenir Medium"/>
              </a:defRPr>
            </a:lvl1pPr>
            <a:lvl2pPr marL="594360" indent="-274320" algn="l" defTabSz="914400" rtl="0" eaLnBrk="1" latinLnBrk="0" hangingPunct="1">
              <a:spcBef>
                <a:spcPct val="20000"/>
              </a:spcBef>
              <a:buClr>
                <a:schemeClr val="accent1"/>
              </a:buClr>
              <a:buSzPct val="70000"/>
              <a:buFont typeface="Courier New"/>
              <a:buChar char="o"/>
              <a:defRPr sz="2400" kern="1200">
                <a:solidFill>
                  <a:schemeClr val="tx2"/>
                </a:solidFill>
                <a:latin typeface="Avenir Medium"/>
                <a:ea typeface="+mn-ea"/>
                <a:cs typeface="Avenir Medium"/>
              </a:defRPr>
            </a:lvl2pPr>
            <a:lvl3pPr marL="868680" indent="-228600" algn="l" defTabSz="914400" rtl="0" eaLnBrk="1" latinLnBrk="0" hangingPunct="1">
              <a:spcBef>
                <a:spcPct val="20000"/>
              </a:spcBef>
              <a:buClr>
                <a:schemeClr val="accent1"/>
              </a:buClr>
              <a:buFont typeface="Lucida Grande"/>
              <a:buChar char="–"/>
              <a:defRPr sz="2000" kern="1200">
                <a:solidFill>
                  <a:schemeClr val="tx2"/>
                </a:solidFill>
                <a:latin typeface="Avenir Medium"/>
                <a:ea typeface="+mn-ea"/>
                <a:cs typeface="Avenir Medium"/>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Avenir Medium"/>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Avenir Medium"/>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9pPr>
          </a:lstStyle>
          <a:p>
            <a:pPr marL="0" indent="0" algn="ctr">
              <a:buFont typeface="Arial" pitchFamily="34" charset="0"/>
              <a:buNone/>
            </a:pPr>
            <a:r>
              <a:rPr lang="en-US" sz="2700" dirty="0" smtClean="0">
                <a:solidFill>
                  <a:schemeClr val="accent1"/>
                </a:solidFill>
                <a:latin typeface="Tw Cen MT"/>
                <a:cs typeface="Tw Cen MT"/>
              </a:rPr>
              <a:t>Diagnostic: Some simple questions to </a:t>
            </a:r>
            <a:r>
              <a:rPr lang="en-US" sz="2700" dirty="0">
                <a:solidFill>
                  <a:schemeClr val="accent1"/>
                </a:solidFill>
                <a:latin typeface="Tw Cen MT"/>
                <a:cs typeface="Tw Cen MT"/>
              </a:rPr>
              <a:t>a</a:t>
            </a:r>
            <a:r>
              <a:rPr lang="en-US" sz="2700" dirty="0" smtClean="0">
                <a:solidFill>
                  <a:schemeClr val="accent1"/>
                </a:solidFill>
                <a:latin typeface="Tw Cen MT"/>
                <a:cs typeface="Tw Cen MT"/>
              </a:rPr>
              <a:t>sk yourself (and others)…</a:t>
            </a:r>
          </a:p>
        </p:txBody>
      </p:sp>
    </p:spTree>
    <p:extLst>
      <p:ext uri="{BB962C8B-B14F-4D97-AF65-F5344CB8AC3E}">
        <p14:creationId xmlns:p14="http://schemas.microsoft.com/office/powerpoint/2010/main" val="25472548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Researching your organizational culture – and the appetite for innovation</a:t>
            </a:r>
            <a:endParaRPr lang="en-US" dirty="0"/>
          </a:p>
        </p:txBody>
      </p:sp>
      <p:sp>
        <p:nvSpPr>
          <p:cNvPr id="3" name="Content Placeholder 2"/>
          <p:cNvSpPr>
            <a:spLocks noGrp="1"/>
          </p:cNvSpPr>
          <p:nvPr>
            <p:ph idx="1"/>
          </p:nvPr>
        </p:nvSpPr>
        <p:spPr>
          <a:xfrm>
            <a:off x="517391" y="1891284"/>
            <a:ext cx="8172422" cy="3886200"/>
          </a:xfrm>
        </p:spPr>
        <p:txBody>
          <a:bodyPr>
            <a:normAutofit/>
          </a:bodyPr>
          <a:lstStyle/>
          <a:p>
            <a:pPr marL="0" indent="0">
              <a:buNone/>
            </a:pPr>
            <a:r>
              <a:rPr lang="en-US" sz="1400" dirty="0" smtClean="0"/>
              <a:t>A common way </a:t>
            </a:r>
            <a:r>
              <a:rPr lang="en-US" sz="1400" dirty="0"/>
              <a:t>of researching organizational culture is to present people with a series of bipolar scales describing </a:t>
            </a:r>
            <a:r>
              <a:rPr lang="en-US" sz="1400" dirty="0" smtClean="0"/>
              <a:t>general </a:t>
            </a:r>
            <a:r>
              <a:rPr lang="en-US" sz="1400" dirty="0"/>
              <a:t>preferences of the organization. Each employee is asked to provide </a:t>
            </a:r>
            <a:r>
              <a:rPr lang="en-US" sz="1400" dirty="0" smtClean="0"/>
              <a:t>opinions </a:t>
            </a:r>
            <a:r>
              <a:rPr lang="en-US" sz="1400" dirty="0"/>
              <a:t>on how </a:t>
            </a:r>
            <a:r>
              <a:rPr lang="en-US" sz="1400" dirty="0">
                <a:solidFill>
                  <a:schemeClr val="accent1"/>
                </a:solidFill>
              </a:rPr>
              <a:t>the collective people within the organization </a:t>
            </a:r>
            <a:r>
              <a:rPr lang="en-US" sz="1400" dirty="0"/>
              <a:t>tend to think </a:t>
            </a:r>
            <a:r>
              <a:rPr lang="en-US" sz="1400" dirty="0" smtClean="0"/>
              <a:t>and </a:t>
            </a:r>
            <a:r>
              <a:rPr lang="en-US" sz="1400" dirty="0"/>
              <a:t>act, </a:t>
            </a:r>
            <a:r>
              <a:rPr lang="en-US" sz="1400" dirty="0">
                <a:solidFill>
                  <a:srgbClr val="C41230"/>
                </a:solidFill>
              </a:rPr>
              <a:t>rather than how he or she, personally</a:t>
            </a:r>
            <a:r>
              <a:rPr lang="en-US" sz="1400" dirty="0">
                <a:solidFill>
                  <a:srgbClr val="730E00"/>
                </a:solidFill>
              </a:rPr>
              <a:t>, </a:t>
            </a:r>
            <a:r>
              <a:rPr lang="en-US" sz="1400" dirty="0"/>
              <a:t>tends to think and act. (Asking for both perspectives can be valuable in providing additional insight into the level of fit between employees </a:t>
            </a:r>
            <a:r>
              <a:rPr lang="en-US" sz="1400" dirty="0" smtClean="0"/>
              <a:t>and the organizational </a:t>
            </a:r>
            <a:r>
              <a:rPr lang="en-US" sz="1400" dirty="0"/>
              <a:t>culture.)</a:t>
            </a:r>
          </a:p>
        </p:txBody>
      </p:sp>
      <p:sp>
        <p:nvSpPr>
          <p:cNvPr id="5" name="Content Placeholder 2"/>
          <p:cNvSpPr txBox="1">
            <a:spLocks/>
          </p:cNvSpPr>
          <p:nvPr/>
        </p:nvSpPr>
        <p:spPr>
          <a:xfrm>
            <a:off x="360000" y="1279854"/>
            <a:ext cx="8435331" cy="3886200"/>
          </a:xfrm>
          <a:prstGeom prst="rect">
            <a:avLst/>
          </a:prstGeom>
        </p:spPr>
        <p:txBody>
          <a:bodyPr vert="horz" lIns="91440" tIns="45720" rIns="91440" bIns="45720" rtlCol="0" anchor="t" anchorCtr="0">
            <a:normAutofit/>
          </a:bodyPr>
          <a:lstStyle>
            <a:lvl1pPr marL="274320" indent="-274320" algn="l" defTabSz="914400" rtl="0" eaLnBrk="1" latinLnBrk="0" hangingPunct="1">
              <a:spcBef>
                <a:spcPct val="20000"/>
              </a:spcBef>
              <a:buClr>
                <a:schemeClr val="accent1"/>
              </a:buClr>
              <a:buFont typeface="Arial" pitchFamily="34" charset="0"/>
              <a:buChar char="•"/>
              <a:defRPr sz="2800" kern="1200">
                <a:solidFill>
                  <a:schemeClr val="tx2"/>
                </a:solidFill>
                <a:latin typeface="Avenir Medium"/>
                <a:ea typeface="+mn-ea"/>
                <a:cs typeface="Avenir Medium"/>
              </a:defRPr>
            </a:lvl1pPr>
            <a:lvl2pPr marL="594360" indent="-274320" algn="l" defTabSz="914400" rtl="0" eaLnBrk="1" latinLnBrk="0" hangingPunct="1">
              <a:spcBef>
                <a:spcPct val="20000"/>
              </a:spcBef>
              <a:buClr>
                <a:schemeClr val="accent1"/>
              </a:buClr>
              <a:buSzPct val="70000"/>
              <a:buFont typeface="Courier New"/>
              <a:buChar char="o"/>
              <a:defRPr sz="2400" kern="1200">
                <a:solidFill>
                  <a:schemeClr val="tx2"/>
                </a:solidFill>
                <a:latin typeface="Avenir Medium"/>
                <a:ea typeface="+mn-ea"/>
                <a:cs typeface="Avenir Medium"/>
              </a:defRPr>
            </a:lvl2pPr>
            <a:lvl3pPr marL="868680" indent="-228600" algn="l" defTabSz="914400" rtl="0" eaLnBrk="1" latinLnBrk="0" hangingPunct="1">
              <a:spcBef>
                <a:spcPct val="20000"/>
              </a:spcBef>
              <a:buClr>
                <a:schemeClr val="accent1"/>
              </a:buClr>
              <a:buFont typeface="Lucida Grande"/>
              <a:buChar char="–"/>
              <a:defRPr sz="2000" kern="1200">
                <a:solidFill>
                  <a:schemeClr val="tx2"/>
                </a:solidFill>
                <a:latin typeface="Avenir Medium"/>
                <a:ea typeface="+mn-ea"/>
                <a:cs typeface="Avenir Medium"/>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Avenir Medium"/>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Avenir Medium"/>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9pPr>
          </a:lstStyle>
          <a:p>
            <a:pPr marL="0" indent="0" algn="ctr">
              <a:buFont typeface="Arial" pitchFamily="34" charset="0"/>
              <a:buNone/>
            </a:pPr>
            <a:r>
              <a:rPr lang="en-US" sz="2700" dirty="0" smtClean="0">
                <a:solidFill>
                  <a:schemeClr val="accent1"/>
                </a:solidFill>
                <a:latin typeface="Tw Cen MT"/>
                <a:cs typeface="Tw Cen MT"/>
              </a:rPr>
              <a:t>Exercise: Where is the company, and where are you?</a:t>
            </a:r>
          </a:p>
        </p:txBody>
      </p:sp>
      <p:sp>
        <p:nvSpPr>
          <p:cNvPr id="8" name="TextBox 7"/>
          <p:cNvSpPr txBox="1"/>
          <p:nvPr/>
        </p:nvSpPr>
        <p:spPr>
          <a:xfrm>
            <a:off x="2767208" y="5544805"/>
            <a:ext cx="3968090" cy="584776"/>
          </a:xfrm>
          <a:prstGeom prst="rect">
            <a:avLst/>
          </a:prstGeom>
          <a:noFill/>
        </p:spPr>
        <p:txBody>
          <a:bodyPr wrap="square" rtlCol="0">
            <a:spAutoFit/>
          </a:bodyPr>
          <a:lstStyle/>
          <a:p>
            <a:r>
              <a:rPr lang="en-US" sz="1600" b="1" dirty="0" smtClean="0">
                <a:solidFill>
                  <a:schemeClr val="bg1"/>
                </a:solidFill>
                <a:latin typeface="Tw Cen MT"/>
                <a:cs typeface="Tw Cen MT"/>
              </a:rPr>
              <a:t>IN </a:t>
            </a:r>
            <a:r>
              <a:rPr lang="en-US" sz="1600" b="1" dirty="0">
                <a:solidFill>
                  <a:schemeClr val="bg1"/>
                </a:solidFill>
                <a:latin typeface="Tw Cen MT"/>
                <a:cs typeface="Tw Cen MT"/>
              </a:rPr>
              <a:t>YOUR READING PACK, PAGE XX</a:t>
            </a:r>
          </a:p>
          <a:p>
            <a:endParaRPr lang="en-US" sz="1600" dirty="0">
              <a:latin typeface="Tw Cen MT"/>
              <a:cs typeface="Tw Cen MT"/>
            </a:endParaRPr>
          </a:p>
        </p:txBody>
      </p:sp>
      <p:graphicFrame>
        <p:nvGraphicFramePr>
          <p:cNvPr id="11" name="Table 10"/>
          <p:cNvGraphicFramePr>
            <a:graphicFrameLocks noGrp="1"/>
          </p:cNvGraphicFramePr>
          <p:nvPr>
            <p:extLst>
              <p:ext uri="{D42A27DB-BD31-4B8C-83A1-F6EECF244321}">
                <p14:modId xmlns:p14="http://schemas.microsoft.com/office/powerpoint/2010/main" val="1471880327"/>
              </p:ext>
            </p:extLst>
          </p:nvPr>
        </p:nvGraphicFramePr>
        <p:xfrm>
          <a:off x="1293479" y="3206335"/>
          <a:ext cx="6349795" cy="2786470"/>
        </p:xfrm>
        <a:graphic>
          <a:graphicData uri="http://schemas.openxmlformats.org/drawingml/2006/table">
            <a:tbl>
              <a:tblPr/>
              <a:tblGrid>
                <a:gridCol w="2434636"/>
                <a:gridCol w="1151518"/>
                <a:gridCol w="2763641"/>
              </a:tblGrid>
              <a:tr h="243609">
                <a:tc>
                  <a:txBody>
                    <a:bodyPr/>
                    <a:lstStyle/>
                    <a:p>
                      <a:r>
                        <a:rPr lang="en-US" sz="1050" dirty="0" smtClean="0">
                          <a:latin typeface="Tw Cen MT"/>
                          <a:cs typeface="Tw Cen MT"/>
                        </a:rPr>
                        <a:t>Inner-directed/organizational focus</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050" i="1" dirty="0" smtClean="0">
                          <a:latin typeface="Tw Cen MT"/>
                          <a:cs typeface="Tw Cen MT"/>
                        </a:rPr>
                        <a:t>versus</a:t>
                      </a:r>
                      <a:endParaRPr lang="en-US" sz="1050" i="1" dirty="0">
                        <a:latin typeface="Tw Cen MT"/>
                        <a:cs typeface="Tw Cen M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Outer-directed/customer focus</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Past/stability</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Future/change</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Risk averse/incremental</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Risk-taking/creative</a:t>
                      </a:r>
                      <a:r>
                        <a:rPr lang="en-US" sz="1050" baseline="0" dirty="0" smtClean="0">
                          <a:latin typeface="Tw Cen MT"/>
                          <a:cs typeface="Tw Cen MT"/>
                        </a:rPr>
                        <a:t> innovation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Short term/operational reality</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Long term/strategic vision</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People/relationships</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Performance/transactions</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Individualism/stars</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Collectivism/team</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Rules/processes</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Flexibility/results</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Hierarchy/title</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Meritocracy/task</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Control/top-down</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Empowerment/involvement</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Rational/analytic</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Intuitive/</a:t>
                      </a:r>
                      <a:r>
                        <a:rPr lang="en-US" sz="1050" baseline="0" dirty="0" smtClean="0">
                          <a:latin typeface="Tw Cen MT"/>
                          <a:cs typeface="Tw Cen MT"/>
                        </a:rPr>
                        <a:t>“gut feel”</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53501">
                <a:tc>
                  <a:txBody>
                    <a:bodyPr/>
                    <a:lstStyle/>
                    <a:p>
                      <a:r>
                        <a:rPr lang="en-US" sz="1050" dirty="0" smtClean="0">
                          <a:latin typeface="Tw Cen MT"/>
                          <a:cs typeface="Tw Cen MT"/>
                        </a:rPr>
                        <a:t>Formal/reserved</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i="1" dirty="0" smtClean="0">
                          <a:latin typeface="Tw Cen MT"/>
                          <a:cs typeface="Tw Cen MT"/>
                        </a:rPr>
                        <a:t>versus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50" dirty="0" smtClean="0">
                          <a:latin typeface="Tw Cen MT"/>
                          <a:cs typeface="Tw Cen MT"/>
                        </a:rPr>
                        <a:t>Informal/emotive</a:t>
                      </a:r>
                      <a:endParaRPr lang="en-US" sz="1050" dirty="0">
                        <a:latin typeface="Tw Cen MT"/>
                        <a:cs typeface="Tw Cen M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bl>
          </a:graphicData>
        </a:graphic>
      </p:graphicFrame>
      <p:pic>
        <p:nvPicPr>
          <p:cNvPr id="7" name="Picture 6" descr="melcrum_logo_silverwhite2013-web-TransparentBackground-600pxWide (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000" y="6364144"/>
            <a:ext cx="1664682" cy="493856"/>
          </a:xfrm>
          <a:prstGeom prst="rect">
            <a:avLst/>
          </a:prstGeom>
          <a:solidFill>
            <a:schemeClr val="accent1"/>
          </a:solidFill>
        </p:spPr>
      </p:pic>
    </p:spTree>
    <p:extLst>
      <p:ext uri="{BB962C8B-B14F-4D97-AF65-F5344CB8AC3E}">
        <p14:creationId xmlns:p14="http://schemas.microsoft.com/office/powerpoint/2010/main" val="149567831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nge Comms Training Final new">
  <a:themeElements>
    <a:clrScheme name="Melcrum Presentation">
      <a:dk1>
        <a:srgbClr val="000000"/>
      </a:dk1>
      <a:lt1>
        <a:sysClr val="window" lastClr="FFFFFF"/>
      </a:lt1>
      <a:dk2>
        <a:srgbClr val="303030"/>
      </a:dk2>
      <a:lt2>
        <a:srgbClr val="DEDEE0"/>
      </a:lt2>
      <a:accent1>
        <a:srgbClr val="C41230"/>
      </a:accent1>
      <a:accent2>
        <a:srgbClr val="726056"/>
      </a:accent2>
      <a:accent3>
        <a:srgbClr val="AC956E"/>
      </a:accent3>
      <a:accent4>
        <a:srgbClr val="808DA9"/>
      </a:accent4>
      <a:accent5>
        <a:srgbClr val="424E5B"/>
      </a:accent5>
      <a:accent6>
        <a:srgbClr val="730E00"/>
      </a:accent6>
      <a:hlink>
        <a:srgbClr val="3D73B6"/>
      </a:hlink>
      <a:folHlink>
        <a:srgbClr val="54AAFF"/>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1947</TotalTime>
  <Words>995</Words>
  <Application>Microsoft Macintosh PowerPoint</Application>
  <PresentationFormat>On-screen Show (4:3)</PresentationFormat>
  <Paragraphs>110</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Change Comms Training Final new</vt:lpstr>
      <vt:lpstr>Some (useful?!) thoughts on innovation and engagement  Eammon Murray eamonn.murray@landmarkconsulting.co.uk Lisa Pantelli lpantelli@webershandwick.com Paul Beesley paul@beyondtheory.co.uk Bec Richmond rebecca.richmond@melcrum.com</vt:lpstr>
      <vt:lpstr>On 25th Sept 2013, the E4S Guru Group met to discuss the theme of innovation and engagement….  In a series of breakout groups, teams discussed some jointly proposed questions on the theme….  With the goal of generating some useful output for engagement practitioners  Our question:  DOES INNOVATION DRIVE ENGAGEMENT? SHOULD WE FOCUS ON INNOVATION DRIVING ENGAGEMENT, OR ENGAGEMENT DRIVING INNOVATION?</vt:lpstr>
      <vt:lpstr>Does it matter which way round it comes?</vt:lpstr>
      <vt:lpstr>Some examples from ‘real life’</vt:lpstr>
      <vt:lpstr>So how can we begin to figure out whether ours is a culture of innovation?</vt:lpstr>
      <vt:lpstr>Researching your organizational culture – and the appetite for innovation</vt:lpstr>
    </vt:vector>
  </TitlesOfParts>
  <Company>MELCRUM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Pugh</dc:creator>
  <cp:lastModifiedBy>Su Gregory</cp:lastModifiedBy>
  <cp:revision>119</cp:revision>
  <cp:lastPrinted>2013-05-17T10:48:28Z</cp:lastPrinted>
  <dcterms:created xsi:type="dcterms:W3CDTF">2013-04-25T16:10:42Z</dcterms:created>
  <dcterms:modified xsi:type="dcterms:W3CDTF">2015-11-12T14:44:45Z</dcterms:modified>
</cp:coreProperties>
</file>