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83" r:id="rId3"/>
    <p:sldId id="284" r:id="rId4"/>
    <p:sldId id="269" r:id="rId5"/>
    <p:sldId id="270" r:id="rId6"/>
    <p:sldId id="272" r:id="rId7"/>
    <p:sldId id="280" r:id="rId8"/>
    <p:sldId id="281" r:id="rId9"/>
    <p:sldId id="271" r:id="rId10"/>
    <p:sldId id="279" r:id="rId11"/>
    <p:sldId id="277" r:id="rId12"/>
    <p:sldId id="275" r:id="rId13"/>
    <p:sldId id="278" r:id="rId14"/>
    <p:sldId id="282" r:id="rId15"/>
    <p:sldId id="285" r:id="rId16"/>
    <p:sldId id="286" r:id="rId17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Anderson" userId="39beb295-121a-440f-8931-7a53115a0190" providerId="ADAL" clId="{1D996653-D68D-4F61-94D5-90A178832088}"/>
    <pc:docChg chg="addSld modSld sldOrd modMainMaster">
      <pc:chgData name="Fiona Anderson" userId="39beb295-121a-440f-8931-7a53115a0190" providerId="ADAL" clId="{1D996653-D68D-4F61-94D5-90A178832088}" dt="2018-02-27T22:37:38.156" v="72"/>
      <pc:docMkLst>
        <pc:docMk/>
      </pc:docMkLst>
      <pc:sldChg chg="add">
        <pc:chgData name="Fiona Anderson" userId="39beb295-121a-440f-8931-7a53115a0190" providerId="ADAL" clId="{1D996653-D68D-4F61-94D5-90A178832088}" dt="2018-02-27T22:32:12.674" v="16"/>
        <pc:sldMkLst>
          <pc:docMk/>
          <pc:sldMk cId="226967432" sldId="283"/>
        </pc:sldMkLst>
      </pc:sldChg>
      <pc:sldChg chg="add">
        <pc:chgData name="Fiona Anderson" userId="39beb295-121a-440f-8931-7a53115a0190" providerId="ADAL" clId="{1D996653-D68D-4F61-94D5-90A178832088}" dt="2018-02-27T22:32:12.674" v="16"/>
        <pc:sldMkLst>
          <pc:docMk/>
          <pc:sldMk cId="72617090" sldId="284"/>
        </pc:sldMkLst>
      </pc:sldChg>
      <pc:sldChg chg="add ord">
        <pc:chgData name="Fiona Anderson" userId="39beb295-121a-440f-8931-7a53115a0190" providerId="ADAL" clId="{1D996653-D68D-4F61-94D5-90A178832088}" dt="2018-02-27T22:32:29.163" v="17"/>
        <pc:sldMkLst>
          <pc:docMk/>
          <pc:sldMk cId="2050706302" sldId="285"/>
        </pc:sldMkLst>
      </pc:sldChg>
      <pc:sldChg chg="addSp delSp modSp add ord">
        <pc:chgData name="Fiona Anderson" userId="39beb295-121a-440f-8931-7a53115a0190" providerId="ADAL" clId="{1D996653-D68D-4F61-94D5-90A178832088}" dt="2018-02-27T22:37:38.156" v="72"/>
        <pc:sldMkLst>
          <pc:docMk/>
          <pc:sldMk cId="2347712271" sldId="286"/>
        </pc:sldMkLst>
        <pc:spChg chg="mod">
          <ac:chgData name="Fiona Anderson" userId="39beb295-121a-440f-8931-7a53115a0190" providerId="ADAL" clId="{1D996653-D68D-4F61-94D5-90A178832088}" dt="2018-02-27T22:36:22.674" v="64" actId="255"/>
          <ac:spMkLst>
            <pc:docMk/>
            <pc:sldMk cId="2347712271" sldId="286"/>
            <ac:spMk id="3" creationId="{00000000-0000-0000-0000-000000000000}"/>
          </ac:spMkLst>
        </pc:spChg>
        <pc:spChg chg="add del mod">
          <ac:chgData name="Fiona Anderson" userId="39beb295-121a-440f-8931-7a53115a0190" providerId="ADAL" clId="{1D996653-D68D-4F61-94D5-90A178832088}" dt="2018-02-27T22:37:38.156" v="72"/>
          <ac:spMkLst>
            <pc:docMk/>
            <pc:sldMk cId="2347712271" sldId="286"/>
            <ac:spMk id="6" creationId="{AB117036-8277-4AAC-BFF1-63B9D4586A85}"/>
          </ac:spMkLst>
        </pc:spChg>
        <pc:spChg chg="add mod">
          <ac:chgData name="Fiona Anderson" userId="39beb295-121a-440f-8931-7a53115a0190" providerId="ADAL" clId="{1D996653-D68D-4F61-94D5-90A178832088}" dt="2018-02-27T22:37:36.723" v="70" actId="1076"/>
          <ac:spMkLst>
            <pc:docMk/>
            <pc:sldMk cId="2347712271" sldId="286"/>
            <ac:spMk id="7" creationId="{0616D1E2-38C9-48A3-85D3-BF4B64CF6A94}"/>
          </ac:spMkLst>
        </pc:spChg>
      </pc:sldChg>
      <pc:sldMasterChg chg="addSp modSp">
        <pc:chgData name="Fiona Anderson" userId="39beb295-121a-440f-8931-7a53115a0190" providerId="ADAL" clId="{1D996653-D68D-4F61-94D5-90A178832088}" dt="2018-02-27T22:26:21.114" v="15" actId="1076"/>
        <pc:sldMasterMkLst>
          <pc:docMk/>
          <pc:sldMasterMk cId="1730026310" sldId="2147483648"/>
        </pc:sldMasterMkLst>
        <pc:spChg chg="mod">
          <ac:chgData name="Fiona Anderson" userId="39beb295-121a-440f-8931-7a53115a0190" providerId="ADAL" clId="{1D996653-D68D-4F61-94D5-90A178832088}" dt="2018-02-27T22:19:12.960" v="5" actId="1076"/>
          <ac:spMkLst>
            <pc:docMk/>
            <pc:sldMasterMk cId="1730026310" sldId="2147483648"/>
            <ac:spMk id="6" creationId="{00000000-0000-0000-0000-000000000000}"/>
          </ac:spMkLst>
        </pc:spChg>
        <pc:spChg chg="add mod">
          <ac:chgData name="Fiona Anderson" userId="39beb295-121a-440f-8931-7a53115a0190" providerId="ADAL" clId="{1D996653-D68D-4F61-94D5-90A178832088}" dt="2018-02-27T22:19:12.960" v="5" actId="1076"/>
          <ac:spMkLst>
            <pc:docMk/>
            <pc:sldMasterMk cId="1730026310" sldId="2147483648"/>
            <ac:spMk id="8" creationId="{11D67C84-1DB4-4797-B39D-1E7FA972FC37}"/>
          </ac:spMkLst>
        </pc:spChg>
        <pc:spChg chg="add mod">
          <ac:chgData name="Fiona Anderson" userId="39beb295-121a-440f-8931-7a53115a0190" providerId="ADAL" clId="{1D996653-D68D-4F61-94D5-90A178832088}" dt="2018-02-27T22:25:27.821" v="8" actId="1076"/>
          <ac:spMkLst>
            <pc:docMk/>
            <pc:sldMasterMk cId="1730026310" sldId="2147483648"/>
            <ac:spMk id="9" creationId="{6DB1A3C9-FA18-42F3-88AF-10ACF53E15A4}"/>
          </ac:spMkLst>
        </pc:spChg>
        <pc:graphicFrameChg chg="add mod">
          <ac:chgData name="Fiona Anderson" userId="39beb295-121a-440f-8931-7a53115a0190" providerId="ADAL" clId="{1D996653-D68D-4F61-94D5-90A178832088}" dt="2018-02-27T22:19:12.960" v="5" actId="1076"/>
          <ac:graphicFrameMkLst>
            <pc:docMk/>
            <pc:sldMasterMk cId="1730026310" sldId="2147483648"/>
            <ac:graphicFrameMk id="7" creationId="{361E22FD-598A-4A07-9791-F8B5D75250E6}"/>
          </ac:graphicFrameMkLst>
        </pc:graphicFrameChg>
        <pc:graphicFrameChg chg="add mod">
          <ac:chgData name="Fiona Anderson" userId="39beb295-121a-440f-8931-7a53115a0190" providerId="ADAL" clId="{1D996653-D68D-4F61-94D5-90A178832088}" dt="2018-02-27T22:26:15.401" v="14" actId="1038"/>
          <ac:graphicFrameMkLst>
            <pc:docMk/>
            <pc:sldMasterMk cId="1730026310" sldId="2147483648"/>
            <ac:graphicFrameMk id="10" creationId="{105DD74E-9358-449C-BAA8-E7373CD5EA34}"/>
          </ac:graphicFrameMkLst>
        </pc:graphicFrameChg>
        <pc:picChg chg="add mod">
          <ac:chgData name="Fiona Anderson" userId="39beb295-121a-440f-8931-7a53115a0190" providerId="ADAL" clId="{1D996653-D68D-4F61-94D5-90A178832088}" dt="2018-02-27T22:26:21.114" v="15" actId="1076"/>
          <ac:picMkLst>
            <pc:docMk/>
            <pc:sldMasterMk cId="1730026310" sldId="2147483648"/>
            <ac:picMk id="1026" creationId="{39934EE4-8699-4C4E-8FF8-4B51799499E8}"/>
          </ac:picMkLst>
        </pc:pic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C5FAC-1463-4AA1-B65F-91996EB6C3E8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2118D-1BB2-4D5F-8C2F-5597CFDF2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3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3FF1F-D36F-44B8-A1E0-97891FE87E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48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ABC4-DF40-4D21-8A1D-D2FB4B49392D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052-826C-40E5-8977-9C7AC4E5B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01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ABC4-DF40-4D21-8A1D-D2FB4B49392D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052-826C-40E5-8977-9C7AC4E5B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ABC4-DF40-4D21-8A1D-D2FB4B49392D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052-826C-40E5-8977-9C7AC4E5B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1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3401908"/>
      </p:ext>
    </p:extLst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1469194"/>
      </p:ext>
    </p:extLst>
  </p:cSld>
  <p:clrMapOvr>
    <a:masterClrMapping/>
  </p:clrMapOvr>
  <p:transition spd="med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245520"/>
      </p:ext>
    </p:extLst>
  </p:cSld>
  <p:clrMapOvr>
    <a:masterClrMapping/>
  </p:clrMapOvr>
  <p:transition spd="med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1329657"/>
      </p:ext>
    </p:extLst>
  </p:cSld>
  <p:clrMapOvr>
    <a:masterClrMapping/>
  </p:clrMapOvr>
  <p:transition spd="med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1939383"/>
      </p:ext>
    </p:extLst>
  </p:cSld>
  <p:clrMapOvr>
    <a:masterClrMapping/>
  </p:clrMapOvr>
  <p:transition spd="med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28126"/>
      </p:ext>
    </p:extLst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ABC4-DF40-4D21-8A1D-D2FB4B49392D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052-826C-40E5-8977-9C7AC4E5B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48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ABC4-DF40-4D21-8A1D-D2FB4B49392D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052-826C-40E5-8977-9C7AC4E5B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82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ABC4-DF40-4D21-8A1D-D2FB4B49392D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052-826C-40E5-8977-9C7AC4E5B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57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ABC4-DF40-4D21-8A1D-D2FB4B49392D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052-826C-40E5-8977-9C7AC4E5B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7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ABC4-DF40-4D21-8A1D-D2FB4B49392D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052-826C-40E5-8977-9C7AC4E5B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7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ABC4-DF40-4D21-8A1D-D2FB4B49392D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052-826C-40E5-8977-9C7AC4E5B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55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ABC4-DF40-4D21-8A1D-D2FB4B49392D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052-826C-40E5-8977-9C7AC4E5B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31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ABC4-DF40-4D21-8A1D-D2FB4B49392D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0052-826C-40E5-8977-9C7AC4E5B2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9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9ABC4-DF40-4D21-8A1D-D2FB4B49392D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2492" y="5935085"/>
            <a:ext cx="674557" cy="1921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0052-826C-40E5-8977-9C7AC4E5B2EC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3" descr="div">
            <a:extLst>
              <a:ext uri="{FF2B5EF4-FFF2-40B4-BE49-F238E27FC236}">
                <a16:creationId xmlns:a16="http://schemas.microsoft.com/office/drawing/2014/main" id="{39934EE4-8699-4C4E-8FF8-4B51799499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08" y="6176148"/>
            <a:ext cx="566526" cy="58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1E22FD-598A-4A07-9791-F8B5D75250E6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76386387"/>
              </p:ext>
            </p:extLst>
          </p:nvPr>
        </p:nvGraphicFramePr>
        <p:xfrm>
          <a:off x="1331640" y="1220568"/>
          <a:ext cx="2158659" cy="28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15" imgW="5732871" imgH="395639" progId="Word.OpenDocumentText.12">
                  <p:embed/>
                </p:oleObj>
              </mc:Choice>
              <mc:Fallback>
                <p:oleObj name="Document" r:id="rId15" imgW="5732871" imgH="395639" progId="Word.OpenDocumentTex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61E22FD-598A-4A07-9791-F8B5D75250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220568"/>
                        <a:ext cx="2158659" cy="280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11D67C84-1DB4-4797-B39D-1E7FA972FC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33291" y="-377638"/>
            <a:ext cx="2890958" cy="24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DB1A3C9-FA18-42F3-88AF-10ACF53E15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34740" y="63999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05DD74E-9358-449C-BAA8-E7373CD5EA34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05880317"/>
              </p:ext>
            </p:extLst>
          </p:nvPr>
        </p:nvGraphicFramePr>
        <p:xfrm>
          <a:off x="7418734" y="6399941"/>
          <a:ext cx="4210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17" imgW="5732871" imgH="395639" progId="Word.OpenDocumentText.12">
                  <p:embed/>
                </p:oleObj>
              </mc:Choice>
              <mc:Fallback>
                <p:oleObj name="Document" r:id="rId17" imgW="5732871" imgH="395639" progId="Word.OpenDocumentTex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05DD74E-9358-449C-BAA8-E7373CD5EA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734" y="6399941"/>
                        <a:ext cx="42100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02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490663"/>
          </a:xfrm>
          <a:prstGeom prst="rect">
            <a:avLst/>
          </a:prstGeom>
          <a:gradFill rotWithShape="1">
            <a:gsLst>
              <a:gs pos="0">
                <a:srgbClr val="D9F1FF">
                  <a:alpha val="7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6602413" y="6604000"/>
            <a:ext cx="251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200" dirty="0">
                <a:solidFill>
                  <a:srgbClr val="000099"/>
                </a:solidFill>
                <a:latin typeface="Arial" charset="0"/>
              </a:rPr>
              <a:t>www.valuingyou.co.uk</a:t>
            </a:r>
            <a:endParaRPr lang="en-US" sz="12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96913"/>
            <a:ext cx="9144000" cy="65087"/>
          </a:xfrm>
          <a:prstGeom prst="rect">
            <a:avLst/>
          </a:prstGeom>
          <a:gradFill rotWithShape="1">
            <a:gsLst>
              <a:gs pos="0">
                <a:srgbClr val="ECA711">
                  <a:gamma/>
                  <a:tint val="0"/>
                  <a:invGamma/>
                </a:srgbClr>
              </a:gs>
              <a:gs pos="100000">
                <a:srgbClr val="ECA71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29" name="Picture 11" descr="halfsun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5935663"/>
            <a:ext cx="11588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7" y="174625"/>
            <a:ext cx="7940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2050"/>
            <a:ext cx="8229600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" y="6497663"/>
            <a:ext cx="1539280" cy="3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7008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7008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7008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7008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7008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47008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47008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47008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47008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45000"/>
        </a:spcAft>
        <a:defRPr sz="2200">
          <a:solidFill>
            <a:srgbClr val="000099"/>
          </a:solidFill>
          <a:latin typeface="+mn-lt"/>
          <a:ea typeface="+mn-ea"/>
          <a:cs typeface="+mn-cs"/>
        </a:defRPr>
      </a:lvl1pPr>
      <a:lvl2pPr marL="620713" indent="-357188" algn="l" rtl="0" eaLnBrk="0" fontAlgn="base" hangingPunct="0">
        <a:spcBef>
          <a:spcPct val="45000"/>
        </a:spcBef>
        <a:spcAft>
          <a:spcPct val="45000"/>
        </a:spcAft>
        <a:buBlip>
          <a:blip r:embed="rId10"/>
        </a:buBlip>
        <a:defRPr sz="2200">
          <a:solidFill>
            <a:srgbClr val="000099"/>
          </a:solidFill>
          <a:latin typeface="+mn-lt"/>
        </a:defRPr>
      </a:lvl2pPr>
      <a:lvl3pPr marL="1441450" indent="-519113" algn="l" rtl="0" eaLnBrk="0" fontAlgn="base" hangingPunct="0">
        <a:spcBef>
          <a:spcPct val="45000"/>
        </a:spcBef>
        <a:spcAft>
          <a:spcPct val="45000"/>
        </a:spcAft>
        <a:buClr>
          <a:srgbClr val="ECA711"/>
        </a:buClr>
        <a:buFont typeface="Arial" pitchFamily="34" charset="0"/>
        <a:buChar char="–"/>
        <a:defRPr sz="2200">
          <a:solidFill>
            <a:srgbClr val="000099"/>
          </a:solidFill>
          <a:latin typeface="+mn-lt"/>
        </a:defRPr>
      </a:lvl3pPr>
      <a:lvl4pPr marL="1849438" indent="-228600" algn="l" rtl="0" eaLnBrk="0" fontAlgn="base" hangingPunct="0">
        <a:spcBef>
          <a:spcPct val="45000"/>
        </a:spcBef>
        <a:spcAft>
          <a:spcPct val="45000"/>
        </a:spcAft>
        <a:buClr>
          <a:srgbClr val="ECA711"/>
        </a:buClr>
        <a:buFont typeface="Arial" pitchFamily="34" charset="0"/>
        <a:buChar char="–"/>
        <a:defRPr sz="2200">
          <a:solidFill>
            <a:srgbClr val="000099"/>
          </a:solidFill>
          <a:latin typeface="+mn-lt"/>
        </a:defRPr>
      </a:lvl4pPr>
      <a:lvl5pPr marL="2257425" indent="-228600" algn="l" rtl="0" eaLnBrk="0" fontAlgn="base" hangingPunct="0">
        <a:spcBef>
          <a:spcPct val="45000"/>
        </a:spcBef>
        <a:spcAft>
          <a:spcPct val="45000"/>
        </a:spcAft>
        <a:buClr>
          <a:srgbClr val="ECA711"/>
        </a:buClr>
        <a:buFont typeface="Arial" pitchFamily="34" charset="0"/>
        <a:buChar char="–"/>
        <a:defRPr sz="2200">
          <a:solidFill>
            <a:srgbClr val="000099"/>
          </a:solidFill>
          <a:latin typeface="+mn-lt"/>
        </a:defRPr>
      </a:lvl5pPr>
      <a:lvl6pPr marL="2714625" indent="-228600" algn="l" rtl="0" fontAlgn="base">
        <a:spcBef>
          <a:spcPct val="45000"/>
        </a:spcBef>
        <a:spcAft>
          <a:spcPct val="45000"/>
        </a:spcAft>
        <a:buClr>
          <a:srgbClr val="ECA711"/>
        </a:buClr>
        <a:buFont typeface="Arial" charset="0"/>
        <a:buChar char="–"/>
        <a:defRPr sz="2200">
          <a:solidFill>
            <a:srgbClr val="000099"/>
          </a:solidFill>
          <a:latin typeface="+mn-lt"/>
        </a:defRPr>
      </a:lvl6pPr>
      <a:lvl7pPr marL="3171825" indent="-228600" algn="l" rtl="0" fontAlgn="base">
        <a:spcBef>
          <a:spcPct val="45000"/>
        </a:spcBef>
        <a:spcAft>
          <a:spcPct val="45000"/>
        </a:spcAft>
        <a:buClr>
          <a:srgbClr val="ECA711"/>
        </a:buClr>
        <a:buFont typeface="Arial" charset="0"/>
        <a:buChar char="–"/>
        <a:defRPr sz="2200">
          <a:solidFill>
            <a:srgbClr val="000099"/>
          </a:solidFill>
          <a:latin typeface="+mn-lt"/>
        </a:defRPr>
      </a:lvl7pPr>
      <a:lvl8pPr marL="3629025" indent="-228600" algn="l" rtl="0" fontAlgn="base">
        <a:spcBef>
          <a:spcPct val="45000"/>
        </a:spcBef>
        <a:spcAft>
          <a:spcPct val="45000"/>
        </a:spcAft>
        <a:buClr>
          <a:srgbClr val="ECA711"/>
        </a:buClr>
        <a:buFont typeface="Arial" charset="0"/>
        <a:buChar char="–"/>
        <a:defRPr sz="2200">
          <a:solidFill>
            <a:srgbClr val="000099"/>
          </a:solidFill>
          <a:latin typeface="+mn-lt"/>
        </a:defRPr>
      </a:lvl8pPr>
      <a:lvl9pPr marL="4086225" indent="-228600" algn="l" rtl="0" fontAlgn="base">
        <a:spcBef>
          <a:spcPct val="45000"/>
        </a:spcBef>
        <a:spcAft>
          <a:spcPct val="45000"/>
        </a:spcAft>
        <a:buClr>
          <a:srgbClr val="ECA711"/>
        </a:buClr>
        <a:buFont typeface="Arial" charset="0"/>
        <a:buChar char="–"/>
        <a:defRPr sz="22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aljit.kaur@innateconsultancy.co.u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mailto:petriesue@btinternet.com" TargetMode="External"/><Relationship Id="rId2" Type="http://schemas.openxmlformats.org/officeDocument/2006/relationships/hyperlink" Target="http://engageforsuccess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baljit.kaur@innateconsultancy.co.uk" TargetMode="External"/><Relationship Id="rId5" Type="http://schemas.openxmlformats.org/officeDocument/2006/relationships/hyperlink" Target="mailto:johnctravers@hotmail.com" TargetMode="External"/><Relationship Id="rId4" Type="http://schemas.openxmlformats.org/officeDocument/2006/relationships/hyperlink" Target="mailto:fiona.anderson@valuingyou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twitter.com/JossHannah/status/956173594102517760/photo/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13" y="3671692"/>
            <a:ext cx="6036424" cy="577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63" y="4544287"/>
            <a:ext cx="1911381" cy="649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8254" y="-784830"/>
            <a:ext cx="7524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Share | Learn | Inspire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229" y="-123986"/>
            <a:ext cx="51435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2622" y="1001633"/>
            <a:ext cx="5424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Welcome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13" y="4077942"/>
            <a:ext cx="2183172" cy="142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7432"/>
      </p:ext>
    </p:extLst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720" y="1988840"/>
            <a:ext cx="7668853" cy="186634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‘I wondered why somebody didn’t do something. Then I realised I am somebody’</a:t>
            </a:r>
            <a:br>
              <a:rPr lang="en-GB" dirty="0"/>
            </a:br>
            <a:r>
              <a:rPr lang="en-GB" dirty="0"/>
              <a:t>Anon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68960"/>
            <a:ext cx="6858000" cy="2064149"/>
          </a:xfrm>
        </p:spPr>
        <p:txBody>
          <a:bodyPr>
            <a:normAutofit/>
          </a:bodyPr>
          <a:lstStyle/>
          <a:p>
            <a:endParaRPr lang="en-GB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887921"/>
              </p:ext>
            </p:extLst>
          </p:nvPr>
        </p:nvGraphicFramePr>
        <p:xfrm>
          <a:off x="966355" y="5266112"/>
          <a:ext cx="175346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945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42887" y="4561609"/>
            <a:ext cx="8181542" cy="550718"/>
            <a:chOff x="240" y="768"/>
            <a:chExt cx="5232" cy="24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84" y="912"/>
              <a:ext cx="5088" cy="96"/>
            </a:xfrm>
            <a:prstGeom prst="rect">
              <a:avLst/>
            </a:prstGeom>
            <a:gradFill rotWithShape="0">
              <a:gsLst>
                <a:gs pos="0">
                  <a:srgbClr val="615BAD"/>
                </a:gs>
                <a:gs pos="100000">
                  <a:srgbClr val="2D2A5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40" y="768"/>
              <a:ext cx="5088" cy="95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92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dirty="0"/>
              <a:t>Strategies to address banter in the workplace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4000" dirty="0"/>
              <a:t>Decode your policies</a:t>
            </a:r>
          </a:p>
          <a:p>
            <a:r>
              <a:rPr lang="en-GB" sz="4000" dirty="0"/>
              <a:t>Cultivate positive cultures </a:t>
            </a:r>
          </a:p>
          <a:p>
            <a:r>
              <a:rPr lang="en-GB" sz="4000" dirty="0"/>
              <a:t>Spotlighting – surveys, #Dignity</a:t>
            </a:r>
          </a:p>
          <a:p>
            <a:r>
              <a:rPr lang="en-GB" sz="4000" dirty="0"/>
              <a:t>Practice greater candour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1109" y="1197307"/>
            <a:ext cx="7777596" cy="373900"/>
            <a:chOff x="240" y="768"/>
            <a:chExt cx="5232" cy="24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4" y="912"/>
              <a:ext cx="5088" cy="96"/>
            </a:xfrm>
            <a:prstGeom prst="rect">
              <a:avLst/>
            </a:prstGeom>
            <a:gradFill rotWithShape="0">
              <a:gsLst>
                <a:gs pos="0">
                  <a:srgbClr val="615BAD"/>
                </a:gs>
                <a:gs pos="100000">
                  <a:srgbClr val="2D2A5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0" y="768"/>
              <a:ext cx="5088" cy="95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98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720" y="1988840"/>
            <a:ext cx="7668853" cy="1866348"/>
          </a:xfrm>
        </p:spPr>
        <p:txBody>
          <a:bodyPr>
            <a:normAutofit/>
          </a:bodyPr>
          <a:lstStyle/>
          <a:p>
            <a:r>
              <a:rPr lang="en-GB" b="1" dirty="0"/>
              <a:t>Nothing that makes people feel uncomfortable is acceptable.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68960"/>
            <a:ext cx="6858000" cy="2064149"/>
          </a:xfrm>
        </p:spPr>
        <p:txBody>
          <a:bodyPr>
            <a:normAutofit/>
          </a:bodyPr>
          <a:lstStyle/>
          <a:p>
            <a:endParaRPr lang="en-GB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588229"/>
              </p:ext>
            </p:extLst>
          </p:nvPr>
        </p:nvGraphicFramePr>
        <p:xfrm>
          <a:off x="966355" y="5266112"/>
          <a:ext cx="175346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945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42887" y="4561609"/>
            <a:ext cx="8181542" cy="550718"/>
            <a:chOff x="240" y="768"/>
            <a:chExt cx="5232" cy="24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84" y="912"/>
              <a:ext cx="5088" cy="96"/>
            </a:xfrm>
            <a:prstGeom prst="rect">
              <a:avLst/>
            </a:prstGeom>
            <a:gradFill rotWithShape="0">
              <a:gsLst>
                <a:gs pos="0">
                  <a:srgbClr val="615BAD"/>
                </a:gs>
                <a:gs pos="100000">
                  <a:srgbClr val="2D2A5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40" y="768"/>
              <a:ext cx="5088" cy="95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998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dirty="0"/>
              <a:t>Thank you.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400" dirty="0"/>
              <a:t>For further information or queries, contact: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b="1" dirty="0" err="1"/>
              <a:t>Baljit</a:t>
            </a:r>
            <a:r>
              <a:rPr lang="en-GB" sz="4400" b="1" dirty="0"/>
              <a:t> Kaur</a:t>
            </a:r>
          </a:p>
          <a:p>
            <a:pPr marL="0" indent="0">
              <a:buNone/>
            </a:pPr>
            <a:r>
              <a:rPr lang="en-GB" sz="4400" b="1" dirty="0"/>
              <a:t>Innate Consultancy</a:t>
            </a:r>
          </a:p>
          <a:p>
            <a:pPr marL="0" indent="0">
              <a:buNone/>
            </a:pPr>
            <a:r>
              <a:rPr lang="en-GB" sz="4400" dirty="0"/>
              <a:t>T: 07946 578364</a:t>
            </a:r>
          </a:p>
          <a:p>
            <a:pPr marL="0" indent="0">
              <a:buNone/>
            </a:pPr>
            <a:r>
              <a:rPr lang="en-GB" sz="4400" dirty="0"/>
              <a:t>E: </a:t>
            </a:r>
            <a:r>
              <a:rPr lang="en-GB" sz="4400" dirty="0">
                <a:hlinkClick r:id="rId2"/>
              </a:rPr>
              <a:t>baljit.kaur@innateconsultancy.co.uk</a:t>
            </a:r>
            <a:endParaRPr lang="en-GB" sz="4400" dirty="0"/>
          </a:p>
          <a:p>
            <a:pPr marL="0" indent="0">
              <a:buNone/>
            </a:pPr>
            <a:r>
              <a:rPr lang="en-GB" sz="4400" dirty="0"/>
              <a:t>www.innateconsultancy.co.uk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1109" y="1197307"/>
            <a:ext cx="7777596" cy="373900"/>
            <a:chOff x="240" y="768"/>
            <a:chExt cx="5232" cy="24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4" y="912"/>
              <a:ext cx="5088" cy="96"/>
            </a:xfrm>
            <a:prstGeom prst="rect">
              <a:avLst/>
            </a:prstGeom>
            <a:gradFill rotWithShape="0">
              <a:gsLst>
                <a:gs pos="0">
                  <a:srgbClr val="615BAD"/>
                </a:gs>
                <a:gs pos="100000">
                  <a:srgbClr val="2D2A5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0" y="768"/>
              <a:ext cx="5088" cy="95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95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17" y="854655"/>
            <a:ext cx="5628136" cy="6003345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184149" y="131181"/>
            <a:ext cx="6192688" cy="79208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7008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7008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7008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7008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7008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7008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7008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7008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7008E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Inspired to do…….</a:t>
            </a:r>
          </a:p>
        </p:txBody>
      </p:sp>
    </p:spTree>
    <p:extLst>
      <p:ext uri="{BB962C8B-B14F-4D97-AF65-F5344CB8AC3E}">
        <p14:creationId xmlns:p14="http://schemas.microsoft.com/office/powerpoint/2010/main" val="2050706302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99"/>
                </a:solidFill>
              </a:rPr>
              <a:t>Share | Learn | Inspire: connect@valuingyou.co.uk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743597"/>
            <a:ext cx="4913026" cy="4197572"/>
          </a:xfrm>
        </p:spPr>
        <p:txBody>
          <a:bodyPr/>
          <a:lstStyle/>
          <a:p>
            <a:pPr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1600" dirty="0"/>
              <a:t>Slides, follow up …….</a:t>
            </a:r>
          </a:p>
          <a:p>
            <a:pPr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1600" dirty="0"/>
              <a:t>Next event: 15</a:t>
            </a:r>
            <a:r>
              <a:rPr lang="en-GB" sz="1600" baseline="30000" dirty="0"/>
              <a:t>th</a:t>
            </a:r>
            <a:r>
              <a:rPr lang="en-GB" sz="1600" dirty="0"/>
              <a:t> March: </a:t>
            </a:r>
            <a:r>
              <a:rPr lang="en-GB" sz="1600" b="1" dirty="0"/>
              <a:t>Boosting Productivity through People</a:t>
            </a:r>
          </a:p>
          <a:p>
            <a:pPr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1600" dirty="0"/>
              <a:t>Watch for &amp; circulate email for next event. Feedback </a:t>
            </a:r>
          </a:p>
          <a:p>
            <a:pPr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1600" dirty="0"/>
              <a:t>Sign up for Engage for Success Newsletter </a:t>
            </a:r>
            <a:r>
              <a:rPr lang="en-GB" sz="1600" dirty="0">
                <a:hlinkClick r:id="rId2"/>
              </a:rPr>
              <a:t>http://engageforsuccess.org/</a:t>
            </a:r>
            <a:endParaRPr lang="en-GB" sz="1600" dirty="0"/>
          </a:p>
          <a:p>
            <a:pPr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1600" dirty="0"/>
              <a:t>Contribute: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If you are a proactive doer- volunteer for our virtual “committee”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A case study or technique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Host an event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96" y="818698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705012">
            <a:off x="6119798" y="2796557"/>
            <a:ext cx="2604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What  else?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6D1E2-38C9-48A3-85D3-BF4B64CF6A94}"/>
              </a:ext>
            </a:extLst>
          </p:cNvPr>
          <p:cNvSpPr txBox="1"/>
          <p:nvPr/>
        </p:nvSpPr>
        <p:spPr>
          <a:xfrm>
            <a:off x="237474" y="4627729"/>
            <a:ext cx="8712967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FFC000"/>
              </a:buClr>
            </a:pPr>
            <a:r>
              <a:rPr lang="en-GB" sz="1600" b="1" dirty="0">
                <a:solidFill>
                  <a:srgbClr val="000078"/>
                </a:solidFill>
              </a:rPr>
              <a:t>Contact our volunteers:</a:t>
            </a:r>
          </a:p>
          <a:p>
            <a:r>
              <a:rPr lang="en-GB" sz="1600" dirty="0">
                <a:solidFill>
                  <a:srgbClr val="000078"/>
                </a:solidFill>
              </a:rPr>
              <a:t>Fiona Anderson, Founder:  </a:t>
            </a:r>
            <a:r>
              <a:rPr lang="en-GB" sz="1600" u="sng" dirty="0">
                <a:solidFill>
                  <a:srgbClr val="000078"/>
                </a:solidFill>
                <a:hlinkClick r:id="rId4"/>
              </a:rPr>
              <a:t>fiona.anderson@valuingyou.co.uk</a:t>
            </a:r>
            <a:r>
              <a:rPr lang="en-GB" sz="1600" dirty="0">
                <a:solidFill>
                  <a:srgbClr val="000078"/>
                </a:solidFill>
              </a:rPr>
              <a:t> (sponsorship and future events)</a:t>
            </a:r>
          </a:p>
          <a:p>
            <a:r>
              <a:rPr lang="en-GB" sz="1600" dirty="0">
                <a:solidFill>
                  <a:srgbClr val="000078"/>
                </a:solidFill>
              </a:rPr>
              <a:t>John Travers, Co- Founder: </a:t>
            </a:r>
            <a:r>
              <a:rPr lang="en-GB" sz="1600" u="sng" dirty="0">
                <a:solidFill>
                  <a:srgbClr val="000078"/>
                </a:solidFill>
                <a:hlinkClick r:id="rId5"/>
              </a:rPr>
              <a:t>johnctravers@hotmail.com</a:t>
            </a:r>
            <a:r>
              <a:rPr lang="en-GB" sz="1600" dirty="0">
                <a:solidFill>
                  <a:srgbClr val="000078"/>
                </a:solidFill>
              </a:rPr>
              <a:t> (communications)</a:t>
            </a:r>
          </a:p>
          <a:p>
            <a:r>
              <a:rPr lang="en-GB" sz="1600" dirty="0">
                <a:solidFill>
                  <a:srgbClr val="000078"/>
                </a:solidFill>
              </a:rPr>
              <a:t>Baljit Kaur: </a:t>
            </a:r>
            <a:r>
              <a:rPr lang="en-GB" sz="1600" u="sng" dirty="0">
                <a:solidFill>
                  <a:srgbClr val="000078"/>
                </a:solidFill>
                <a:hlinkClick r:id="rId6"/>
              </a:rPr>
              <a:t>baljit.kaur@innateconsultancy.co.uk</a:t>
            </a:r>
            <a:r>
              <a:rPr lang="en-GB" sz="1600" dirty="0">
                <a:solidFill>
                  <a:srgbClr val="000078"/>
                </a:solidFill>
              </a:rPr>
              <a:t>  (committed supporter)</a:t>
            </a:r>
          </a:p>
          <a:p>
            <a:r>
              <a:rPr lang="en-GB" sz="1600" dirty="0">
                <a:solidFill>
                  <a:srgbClr val="000078"/>
                </a:solidFill>
              </a:rPr>
              <a:t>Sue Petrie: </a:t>
            </a:r>
            <a:r>
              <a:rPr lang="en-GB" sz="1600" u="sng" dirty="0">
                <a:solidFill>
                  <a:srgbClr val="000078"/>
                </a:solidFill>
                <a:hlinkClick r:id="rId7"/>
              </a:rPr>
              <a:t>petriesue@btinternet.com</a:t>
            </a:r>
            <a:r>
              <a:rPr lang="en-GB" sz="1600" dirty="0">
                <a:solidFill>
                  <a:srgbClr val="000078"/>
                </a:solidFill>
              </a:rPr>
              <a:t> (committed supporter)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712271"/>
      </p:ext>
    </p:extLst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99"/>
                </a:solidFill>
              </a:rPr>
              <a:t>Vision:                Share | Learn | Inspire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0" y="791019"/>
            <a:ext cx="9144000" cy="5109091"/>
          </a:xfrm>
        </p:spPr>
      </p:pic>
      <p:sp>
        <p:nvSpPr>
          <p:cNvPr id="4" name="TextBox 3"/>
          <p:cNvSpPr txBox="1"/>
          <p:nvPr/>
        </p:nvSpPr>
        <p:spPr>
          <a:xfrm>
            <a:off x="3209416" y="1063340"/>
            <a:ext cx="5267072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Events for you, focussing on your priorities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Approximately 5 a year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2018 – theme is Productivity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Case Study/ new technique, research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Sponsored events, no fee to attend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000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Virtual voluntary “committee”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22" y="-106140"/>
            <a:ext cx="12287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709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5" y="1274621"/>
            <a:ext cx="7668853" cy="1866348"/>
          </a:xfrm>
        </p:spPr>
        <p:txBody>
          <a:bodyPr>
            <a:normAutofit/>
          </a:bodyPr>
          <a:lstStyle/>
          <a:p>
            <a:r>
              <a:rPr lang="en-GB" sz="4800" b="1" dirty="0"/>
              <a:t>It’s just a bit of banter, right?</a:t>
            </a:r>
            <a:b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68960"/>
            <a:ext cx="6858000" cy="2064149"/>
          </a:xfrm>
        </p:spPr>
        <p:txBody>
          <a:bodyPr>
            <a:normAutofit/>
          </a:bodyPr>
          <a:lstStyle/>
          <a:p>
            <a:r>
              <a:rPr lang="en-GB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Baljit</a:t>
            </a:r>
            <a:r>
              <a:rPr lang="en-GB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Kaur</a:t>
            </a:r>
          </a:p>
          <a:p>
            <a:r>
              <a:rPr lang="en-GB" dirty="0">
                <a:solidFill>
                  <a:schemeClr val="tx1"/>
                </a:solidFill>
              </a:rPr>
              <a:t>Diversity and Inclusion specialist</a:t>
            </a:r>
          </a:p>
          <a:p>
            <a:endParaRPr lang="en-GB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838493"/>
              </p:ext>
            </p:extLst>
          </p:nvPr>
        </p:nvGraphicFramePr>
        <p:xfrm>
          <a:off x="966355" y="5266112"/>
          <a:ext cx="1753466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945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February</a:t>
                      </a:r>
                    </a:p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42887" y="4561609"/>
            <a:ext cx="8181542" cy="550718"/>
            <a:chOff x="240" y="768"/>
            <a:chExt cx="5232" cy="24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84" y="912"/>
              <a:ext cx="5088" cy="96"/>
            </a:xfrm>
            <a:prstGeom prst="rect">
              <a:avLst/>
            </a:prstGeom>
            <a:gradFill rotWithShape="0">
              <a:gsLst>
                <a:gs pos="0">
                  <a:srgbClr val="615BAD"/>
                </a:gs>
                <a:gs pos="100000">
                  <a:srgbClr val="2D2A5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40" y="768"/>
              <a:ext cx="5088" cy="95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25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400" dirty="0"/>
              <a:t>Weinstein effect</a:t>
            </a:r>
          </a:p>
          <a:p>
            <a:r>
              <a:rPr lang="en-GB" sz="2400" dirty="0"/>
              <a:t>#Me Too</a:t>
            </a:r>
          </a:p>
          <a:p>
            <a:r>
              <a:rPr lang="en-GB" sz="2400" dirty="0"/>
              <a:t>#</a:t>
            </a:r>
            <a:r>
              <a:rPr lang="en-GB" sz="2400" dirty="0" err="1"/>
              <a:t>TimesUp</a:t>
            </a:r>
            <a:endParaRPr lang="en-GB" sz="2400" dirty="0"/>
          </a:p>
          <a:p>
            <a:r>
              <a:rPr lang="en-GB" sz="2400" dirty="0"/>
              <a:t>The Everyday Sexism Project</a:t>
            </a:r>
          </a:p>
          <a:p>
            <a:r>
              <a:rPr lang="en-GB" sz="2400" dirty="0"/>
              <a:t>Westminster </a:t>
            </a:r>
            <a:r>
              <a:rPr lang="en-GB" sz="2400" dirty="0" err="1"/>
              <a:t>Whatsapp</a:t>
            </a:r>
            <a:endParaRPr lang="en-GB" sz="2400" dirty="0"/>
          </a:p>
          <a:p>
            <a:r>
              <a:rPr lang="en-GB" sz="2400" dirty="0"/>
              <a:t>House of Commons Inquiry</a:t>
            </a:r>
          </a:p>
          <a:p>
            <a:r>
              <a:rPr lang="en-GB" sz="2400" dirty="0"/>
              <a:t>Blogging – Uber</a:t>
            </a:r>
          </a:p>
          <a:p>
            <a:r>
              <a:rPr lang="en-GB" sz="2400" dirty="0"/>
              <a:t>Yes at Google</a:t>
            </a:r>
          </a:p>
          <a:p>
            <a:r>
              <a:rPr lang="en-GB" sz="2400" dirty="0"/>
              <a:t>Radio 5 Live survey</a:t>
            </a:r>
          </a:p>
          <a:p>
            <a:r>
              <a:rPr lang="en-GB" sz="2400" dirty="0"/>
              <a:t>TUC survey – ‘Still just a bit of banter’</a:t>
            </a:r>
          </a:p>
          <a:p>
            <a:r>
              <a:rPr lang="en-GB" sz="2400" dirty="0"/>
              <a:t>EHRC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1109" y="1197307"/>
            <a:ext cx="7777596" cy="373900"/>
            <a:chOff x="240" y="768"/>
            <a:chExt cx="5232" cy="24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4" y="912"/>
              <a:ext cx="5088" cy="96"/>
            </a:xfrm>
            <a:prstGeom prst="rect">
              <a:avLst/>
            </a:prstGeom>
            <a:gradFill rotWithShape="0">
              <a:gsLst>
                <a:gs pos="0">
                  <a:srgbClr val="615BAD"/>
                </a:gs>
                <a:gs pos="100000">
                  <a:srgbClr val="2D2A5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0" y="768"/>
              <a:ext cx="5088" cy="95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12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A long way to go…..!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1109" y="1197307"/>
            <a:ext cx="7777596" cy="373900"/>
            <a:chOff x="240" y="768"/>
            <a:chExt cx="5232" cy="24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4" y="912"/>
              <a:ext cx="5088" cy="96"/>
            </a:xfrm>
            <a:prstGeom prst="rect">
              <a:avLst/>
            </a:prstGeom>
            <a:gradFill rotWithShape="0">
              <a:gsLst>
                <a:gs pos="0">
                  <a:srgbClr val="615BAD"/>
                </a:gs>
                <a:gs pos="100000">
                  <a:srgbClr val="2D2A5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0" y="768"/>
              <a:ext cx="5088" cy="95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pic>
        <p:nvPicPr>
          <p:cNvPr id="7" name="Picture 6" descr="View image on Twitte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659572"/>
            <a:ext cx="4527832" cy="4649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98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dirty="0"/>
              <a:t>Banter Bingo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400" dirty="0"/>
              <a:t>Rate these statements/scenarios on a spectrum of acceptable to unacceptable.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1109" y="1197307"/>
            <a:ext cx="7777596" cy="373900"/>
            <a:chOff x="240" y="768"/>
            <a:chExt cx="5232" cy="24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4" y="912"/>
              <a:ext cx="5088" cy="96"/>
            </a:xfrm>
            <a:prstGeom prst="rect">
              <a:avLst/>
            </a:prstGeom>
            <a:gradFill rotWithShape="0">
              <a:gsLst>
                <a:gs pos="0">
                  <a:srgbClr val="615BAD"/>
                </a:gs>
                <a:gs pos="100000">
                  <a:srgbClr val="2D2A5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0" y="768"/>
              <a:ext cx="5088" cy="95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45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/>
              <a:t>Banter Bingo – examples of statements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fontAlgn="base"/>
            <a:r>
              <a:rPr lang="en-GB" b="1" dirty="0"/>
              <a:t>“Just eat your lettuce and shut up”</a:t>
            </a:r>
            <a:endParaRPr lang="en-GB" dirty="0"/>
          </a:p>
          <a:p>
            <a:pPr fontAlgn="base"/>
            <a:r>
              <a:rPr lang="en-GB" b="1" dirty="0"/>
              <a:t> </a:t>
            </a:r>
            <a:endParaRPr lang="en-GB" dirty="0"/>
          </a:p>
          <a:p>
            <a:pPr fontAlgn="base"/>
            <a:r>
              <a:rPr lang="en-GB" b="1" dirty="0"/>
              <a:t> </a:t>
            </a:r>
            <a:r>
              <a:rPr lang="en-GB" dirty="0"/>
              <a:t>“</a:t>
            </a:r>
            <a:r>
              <a:rPr lang="en-GB" b="1" dirty="0"/>
              <a:t>Wow, pink shirt, couldn’t you find something louder to wear?</a:t>
            </a:r>
          </a:p>
          <a:p>
            <a:r>
              <a:rPr lang="en-GB" b="1" dirty="0"/>
              <a:t> </a:t>
            </a:r>
          </a:p>
          <a:p>
            <a:r>
              <a:rPr lang="en-GB" b="1" dirty="0"/>
              <a:t> “Can anyone tell me what’s happening to the [expletive] pope?”</a:t>
            </a:r>
            <a:endParaRPr lang="en-GB" dirty="0"/>
          </a:p>
          <a:p>
            <a:pPr fontAlgn="base"/>
            <a:r>
              <a:rPr lang="en-GB" b="1" dirty="0"/>
              <a:t> </a:t>
            </a:r>
            <a:endParaRPr lang="en-GB" dirty="0"/>
          </a:p>
          <a:p>
            <a:pPr fontAlgn="base"/>
            <a:r>
              <a:rPr lang="en-GB" dirty="0"/>
              <a:t> </a:t>
            </a:r>
            <a:r>
              <a:rPr lang="en-GB" b="1" dirty="0"/>
              <a:t>“Men can’t multi task”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1109" y="1197307"/>
            <a:ext cx="7777596" cy="373900"/>
            <a:chOff x="240" y="768"/>
            <a:chExt cx="5232" cy="24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4" y="912"/>
              <a:ext cx="5088" cy="96"/>
            </a:xfrm>
            <a:prstGeom prst="rect">
              <a:avLst/>
            </a:prstGeom>
            <a:gradFill rotWithShape="0">
              <a:gsLst>
                <a:gs pos="0">
                  <a:srgbClr val="615BAD"/>
                </a:gs>
                <a:gs pos="100000">
                  <a:srgbClr val="2D2A5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0" y="768"/>
              <a:ext cx="5088" cy="95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95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b="1" dirty="0"/>
              <a:t>Harassment law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dirty="0"/>
              <a:t>Behaviour will potentially amount to harassment if it is </a:t>
            </a:r>
            <a:r>
              <a:rPr lang="en-GB" b="1" u="sng" dirty="0"/>
              <a:t>unwanted</a:t>
            </a:r>
            <a:r>
              <a:rPr lang="en-GB" dirty="0"/>
              <a:t> conduct that has the </a:t>
            </a:r>
            <a:r>
              <a:rPr lang="en-GB" b="1" u="sng" dirty="0"/>
              <a:t>purpose or effect</a:t>
            </a:r>
            <a:r>
              <a:rPr lang="en-GB" b="1" dirty="0"/>
              <a:t> </a:t>
            </a:r>
            <a:r>
              <a:rPr lang="en-GB" dirty="0"/>
              <a:t>of:</a:t>
            </a:r>
          </a:p>
          <a:p>
            <a:pPr lvl="0" fontAlgn="base"/>
            <a:r>
              <a:rPr lang="en-GB" sz="3600" dirty="0"/>
              <a:t>violating a person’s dignity; or</a:t>
            </a:r>
          </a:p>
          <a:p>
            <a:pPr lvl="0" fontAlgn="base"/>
            <a:r>
              <a:rPr lang="en-GB" sz="3600" dirty="0"/>
              <a:t>creating an intimidating, hostile, degrading, humiliating or offensive environment for that person.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1109" y="1197307"/>
            <a:ext cx="7777596" cy="373900"/>
            <a:chOff x="240" y="768"/>
            <a:chExt cx="5232" cy="24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4" y="912"/>
              <a:ext cx="5088" cy="96"/>
            </a:xfrm>
            <a:prstGeom prst="rect">
              <a:avLst/>
            </a:prstGeom>
            <a:gradFill rotWithShape="0">
              <a:gsLst>
                <a:gs pos="0">
                  <a:srgbClr val="615BAD"/>
                </a:gs>
                <a:gs pos="100000">
                  <a:srgbClr val="2D2A5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0" y="768"/>
              <a:ext cx="5088" cy="95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98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/>
              <a:t>How would you respond?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Call it out</a:t>
            </a:r>
          </a:p>
          <a:p>
            <a:r>
              <a:rPr lang="en-GB" dirty="0"/>
              <a:t>‘I’ statements</a:t>
            </a:r>
          </a:p>
          <a:p>
            <a:r>
              <a:rPr lang="en-GB" dirty="0"/>
              <a:t>Make it safe</a:t>
            </a:r>
          </a:p>
          <a:p>
            <a:r>
              <a:rPr lang="en-GB" dirty="0"/>
              <a:t>Ask why/what?</a:t>
            </a:r>
          </a:p>
          <a:p>
            <a:r>
              <a:rPr lang="en-GB" dirty="0"/>
              <a:t>Did you know?</a:t>
            </a:r>
          </a:p>
          <a:p>
            <a:r>
              <a:rPr lang="en-GB" dirty="0"/>
              <a:t>If it were you……</a:t>
            </a:r>
          </a:p>
          <a:p>
            <a:r>
              <a:rPr lang="en-GB" dirty="0"/>
              <a:t>Tell me more…..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61109" y="1197307"/>
            <a:ext cx="7777596" cy="373900"/>
            <a:chOff x="240" y="768"/>
            <a:chExt cx="5232" cy="24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84" y="912"/>
              <a:ext cx="5088" cy="96"/>
            </a:xfrm>
            <a:prstGeom prst="rect">
              <a:avLst/>
            </a:prstGeom>
            <a:gradFill rotWithShape="0">
              <a:gsLst>
                <a:gs pos="0">
                  <a:srgbClr val="615BAD"/>
                </a:gs>
                <a:gs pos="100000">
                  <a:srgbClr val="2D2A5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40" y="768"/>
              <a:ext cx="5088" cy="95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89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451</Words>
  <Application>Microsoft Office PowerPoint</Application>
  <PresentationFormat>On-screen Show (4:3)</PresentationFormat>
  <Paragraphs>90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Wingdings</vt:lpstr>
      <vt:lpstr>Office Theme</vt:lpstr>
      <vt:lpstr>Default Design</vt:lpstr>
      <vt:lpstr>Document</vt:lpstr>
      <vt:lpstr>PowerPoint Presentation</vt:lpstr>
      <vt:lpstr>Vision:                Share | Learn | Inspire</vt:lpstr>
      <vt:lpstr>It’s just a bit of banter, right? </vt:lpstr>
      <vt:lpstr>Transparency </vt:lpstr>
      <vt:lpstr>A long way to go…..!</vt:lpstr>
      <vt:lpstr>Banter Bingo </vt:lpstr>
      <vt:lpstr>Banter Bingo – examples of statements </vt:lpstr>
      <vt:lpstr>Harassment law </vt:lpstr>
      <vt:lpstr>How would you respond? </vt:lpstr>
      <vt:lpstr>‘I wondered why somebody didn’t do something. Then I realised I am somebody’ Anon</vt:lpstr>
      <vt:lpstr>Strategies to address banter in the workplace </vt:lpstr>
      <vt:lpstr>Nothing that makes people feel uncomfortable is acceptable.</vt:lpstr>
      <vt:lpstr>Thank you. </vt:lpstr>
      <vt:lpstr>PowerPoint Presentation</vt:lpstr>
      <vt:lpstr>Share | Learn | Inspire: connect@valuingyou.co.uk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just a bit of banter, right?</dc:title>
  <dc:creator>Baljit Kaur</dc:creator>
  <cp:lastModifiedBy>Fiona Anderson</cp:lastModifiedBy>
  <cp:revision>29</cp:revision>
  <cp:lastPrinted>2018-02-14T18:35:24Z</cp:lastPrinted>
  <dcterms:created xsi:type="dcterms:W3CDTF">2018-02-04T14:22:05Z</dcterms:created>
  <dcterms:modified xsi:type="dcterms:W3CDTF">2018-02-27T22:37:46Z</dcterms:modified>
</cp:coreProperties>
</file>